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37" r:id="rId1"/>
  </p:sldMasterIdLst>
  <p:notesMasterIdLst>
    <p:notesMasterId r:id="rId26"/>
  </p:notesMasterIdLst>
  <p:handoutMasterIdLst>
    <p:handoutMasterId r:id="rId27"/>
  </p:handoutMasterIdLst>
  <p:sldIdLst>
    <p:sldId id="258" r:id="rId2"/>
    <p:sldId id="259" r:id="rId3"/>
    <p:sldId id="260" r:id="rId4"/>
    <p:sldId id="267" r:id="rId5"/>
    <p:sldId id="268" r:id="rId6"/>
    <p:sldId id="271" r:id="rId7"/>
    <p:sldId id="272" r:id="rId8"/>
    <p:sldId id="274" r:id="rId9"/>
    <p:sldId id="275" r:id="rId10"/>
    <p:sldId id="276" r:id="rId11"/>
    <p:sldId id="277" r:id="rId12"/>
    <p:sldId id="278" r:id="rId13"/>
    <p:sldId id="279" r:id="rId14"/>
    <p:sldId id="280" r:id="rId15"/>
    <p:sldId id="283" r:id="rId16"/>
    <p:sldId id="284" r:id="rId17"/>
    <p:sldId id="282" r:id="rId18"/>
    <p:sldId id="286" r:id="rId19"/>
    <p:sldId id="287" r:id="rId20"/>
    <p:sldId id="293" r:id="rId21"/>
    <p:sldId id="288" r:id="rId22"/>
    <p:sldId id="294" r:id="rId23"/>
    <p:sldId id="290" r:id="rId24"/>
    <p:sldId id="292" r:id="rId25"/>
  </p:sldIdLst>
  <p:sldSz cx="9144000" cy="6858000" type="screen4x3"/>
  <p:notesSz cx="6797675" cy="9926638"/>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40C54"/>
    <a:srgbClr val="0000CC"/>
    <a:srgbClr val="000099"/>
    <a:srgbClr val="0000FF"/>
    <a:srgbClr val="BD1799"/>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082" autoAdjust="0"/>
  </p:normalViewPr>
  <p:slideViewPr>
    <p:cSldViewPr>
      <p:cViewPr>
        <p:scale>
          <a:sx n="125" d="100"/>
          <a:sy n="125" d="100"/>
        </p:scale>
        <p:origin x="504" y="-29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813" cy="496888"/>
          </a:xfrm>
          <a:prstGeom prst="rect">
            <a:avLst/>
          </a:prstGeom>
        </p:spPr>
        <p:txBody>
          <a:bodyPr vert="horz" lIns="101352" tIns="50676" rIns="101352" bIns="50676" rtlCol="0"/>
          <a:lstStyle>
            <a:lvl1pPr algn="l">
              <a:defRPr sz="1300" smtClean="0"/>
            </a:lvl1pPr>
          </a:lstStyle>
          <a:p>
            <a:pPr>
              <a:defRPr/>
            </a:pPr>
            <a:endParaRPr lang="zh-CN" altLang="en-US"/>
          </a:p>
        </p:txBody>
      </p:sp>
      <p:sp>
        <p:nvSpPr>
          <p:cNvPr id="3" name="日期占位符 2"/>
          <p:cNvSpPr>
            <a:spLocks noGrp="1"/>
          </p:cNvSpPr>
          <p:nvPr>
            <p:ph type="dt" sz="quarter" idx="1"/>
          </p:nvPr>
        </p:nvSpPr>
        <p:spPr>
          <a:xfrm>
            <a:off x="3851275" y="0"/>
            <a:ext cx="2944813" cy="496888"/>
          </a:xfrm>
          <a:prstGeom prst="rect">
            <a:avLst/>
          </a:prstGeom>
        </p:spPr>
        <p:txBody>
          <a:bodyPr vert="horz" lIns="101352" tIns="50676" rIns="101352" bIns="50676" rtlCol="0"/>
          <a:lstStyle>
            <a:lvl1pPr algn="r">
              <a:defRPr sz="1300" smtClean="0"/>
            </a:lvl1pPr>
          </a:lstStyle>
          <a:p>
            <a:pPr>
              <a:defRPr/>
            </a:pPr>
            <a:fld id="{676D0B29-7930-4B27-9A11-61E7FA08DB98}" type="datetimeFigureOut">
              <a:rPr lang="zh-CN" altLang="en-US"/>
              <a:pPr>
                <a:defRPr/>
              </a:pPr>
              <a:t>2017/7/12</a:t>
            </a:fld>
            <a:endParaRPr lang="zh-CN" altLang="en-US"/>
          </a:p>
        </p:txBody>
      </p:sp>
      <p:sp>
        <p:nvSpPr>
          <p:cNvPr id="4" name="页脚占位符 3"/>
          <p:cNvSpPr>
            <a:spLocks noGrp="1"/>
          </p:cNvSpPr>
          <p:nvPr>
            <p:ph type="ftr" sz="quarter" idx="2"/>
          </p:nvPr>
        </p:nvSpPr>
        <p:spPr>
          <a:xfrm>
            <a:off x="0" y="9428163"/>
            <a:ext cx="2944813" cy="496887"/>
          </a:xfrm>
          <a:prstGeom prst="rect">
            <a:avLst/>
          </a:prstGeom>
        </p:spPr>
        <p:txBody>
          <a:bodyPr vert="horz" lIns="101352" tIns="50676" rIns="101352" bIns="50676" rtlCol="0" anchor="b"/>
          <a:lstStyle>
            <a:lvl1pPr algn="l">
              <a:defRPr sz="1300" smtClean="0"/>
            </a:lvl1pPr>
          </a:lstStyle>
          <a:p>
            <a:pPr>
              <a:defRPr/>
            </a:pPr>
            <a:endParaRPr lang="zh-CN" altLang="en-US"/>
          </a:p>
        </p:txBody>
      </p:sp>
      <p:sp>
        <p:nvSpPr>
          <p:cNvPr id="5" name="灯片编号占位符 4"/>
          <p:cNvSpPr>
            <a:spLocks noGrp="1"/>
          </p:cNvSpPr>
          <p:nvPr>
            <p:ph type="sldNum" sz="quarter" idx="3"/>
          </p:nvPr>
        </p:nvSpPr>
        <p:spPr>
          <a:xfrm>
            <a:off x="3851275" y="9428163"/>
            <a:ext cx="2944813" cy="496887"/>
          </a:xfrm>
          <a:prstGeom prst="rect">
            <a:avLst/>
          </a:prstGeom>
        </p:spPr>
        <p:txBody>
          <a:bodyPr vert="horz" lIns="101352" tIns="50676" rIns="101352" bIns="50676" rtlCol="0" anchor="b"/>
          <a:lstStyle>
            <a:lvl1pPr algn="r">
              <a:defRPr sz="1300" smtClean="0"/>
            </a:lvl1pPr>
          </a:lstStyle>
          <a:p>
            <a:pPr>
              <a:defRPr/>
            </a:pPr>
            <a:fld id="{14F256AB-468C-45D6-99C7-A368C3351DB0}" type="slidenum">
              <a:rPr lang="zh-CN" altLang="en-US"/>
              <a:pPr>
                <a:defRPr/>
              </a:pPr>
              <a:t>‹#›</a:t>
            </a:fld>
            <a:endParaRPr lang="zh-CN" altLang="en-US"/>
          </a:p>
        </p:txBody>
      </p:sp>
    </p:spTree>
    <p:extLst>
      <p:ext uri="{BB962C8B-B14F-4D97-AF65-F5344CB8AC3E}">
        <p14:creationId xmlns:p14="http://schemas.microsoft.com/office/powerpoint/2010/main" val="23480689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30" tIns="45715" rIns="91430" bIns="45715"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49688" y="0"/>
            <a:ext cx="2946400" cy="496888"/>
          </a:xfrm>
          <a:prstGeom prst="rect">
            <a:avLst/>
          </a:prstGeom>
        </p:spPr>
        <p:txBody>
          <a:bodyPr vert="horz" lIns="91430" tIns="45715" rIns="91430" bIns="45715" rtlCol="0"/>
          <a:lstStyle>
            <a:lvl1pPr algn="r" fontAlgn="auto">
              <a:spcBef>
                <a:spcPts val="0"/>
              </a:spcBef>
              <a:spcAft>
                <a:spcPts val="0"/>
              </a:spcAft>
              <a:defRPr sz="1200">
                <a:latin typeface="+mn-lt"/>
                <a:ea typeface="+mn-ea"/>
                <a:cs typeface="+mn-cs"/>
              </a:defRPr>
            </a:lvl1pPr>
          </a:lstStyle>
          <a:p>
            <a:pPr>
              <a:defRPr/>
            </a:pPr>
            <a:fld id="{F0E43E31-9DFE-4C19-BF7A-64626BA409CE}" type="datetimeFigureOut">
              <a:rPr lang="zh-CN" altLang="en-US"/>
              <a:pPr>
                <a:defRPr/>
              </a:pPr>
              <a:t>2017/7/12</a:t>
            </a:fld>
            <a:endParaRPr lang="zh-CN" altLang="en-US"/>
          </a:p>
        </p:txBody>
      </p:sp>
      <p:sp>
        <p:nvSpPr>
          <p:cNvPr id="4" name="幻灯片图像占位符 3"/>
          <p:cNvSpPr>
            <a:spLocks noGrp="1" noRot="1" noChangeAspect="1"/>
          </p:cNvSpPr>
          <p:nvPr>
            <p:ph type="sldImg" idx="2"/>
          </p:nvPr>
        </p:nvSpPr>
        <p:spPr>
          <a:xfrm>
            <a:off x="915988" y="744538"/>
            <a:ext cx="4965700" cy="3724275"/>
          </a:xfrm>
          <a:prstGeom prst="rect">
            <a:avLst/>
          </a:prstGeom>
          <a:noFill/>
          <a:ln w="12700">
            <a:solidFill>
              <a:prstClr val="black"/>
            </a:solidFill>
          </a:ln>
        </p:spPr>
        <p:txBody>
          <a:bodyPr vert="horz" lIns="91430" tIns="45715" rIns="91430" bIns="45715" rtlCol="0" anchor="ctr"/>
          <a:lstStyle/>
          <a:p>
            <a:pPr lvl="0"/>
            <a:endParaRPr lang="zh-CN" altLang="en-US" noProof="0"/>
          </a:p>
        </p:txBody>
      </p:sp>
      <p:sp>
        <p:nvSpPr>
          <p:cNvPr id="5" name="备注占位符 4"/>
          <p:cNvSpPr>
            <a:spLocks noGrp="1"/>
          </p:cNvSpPr>
          <p:nvPr>
            <p:ph type="body" sz="quarter" idx="3"/>
          </p:nvPr>
        </p:nvSpPr>
        <p:spPr>
          <a:xfrm>
            <a:off x="679450" y="4714875"/>
            <a:ext cx="5438775" cy="4467225"/>
          </a:xfrm>
          <a:prstGeom prst="rect">
            <a:avLst/>
          </a:prstGeom>
        </p:spPr>
        <p:txBody>
          <a:bodyPr vert="horz" lIns="91430" tIns="45715" rIns="91430" bIns="45715"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9428163"/>
            <a:ext cx="2946400" cy="496887"/>
          </a:xfrm>
          <a:prstGeom prst="rect">
            <a:avLst/>
          </a:prstGeom>
        </p:spPr>
        <p:txBody>
          <a:bodyPr vert="horz" lIns="91430" tIns="45715" rIns="91430" bIns="45715"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49688" y="9428163"/>
            <a:ext cx="2946400" cy="496887"/>
          </a:xfrm>
          <a:prstGeom prst="rect">
            <a:avLst/>
          </a:prstGeom>
        </p:spPr>
        <p:txBody>
          <a:bodyPr vert="horz" lIns="91430" tIns="45715" rIns="91430" bIns="45715" rtlCol="0" anchor="b"/>
          <a:lstStyle>
            <a:lvl1pPr algn="r" fontAlgn="auto">
              <a:spcBef>
                <a:spcPts val="0"/>
              </a:spcBef>
              <a:spcAft>
                <a:spcPts val="0"/>
              </a:spcAft>
              <a:defRPr sz="1200">
                <a:latin typeface="+mn-lt"/>
                <a:ea typeface="+mn-ea"/>
                <a:cs typeface="+mn-cs"/>
              </a:defRPr>
            </a:lvl1pPr>
          </a:lstStyle>
          <a:p>
            <a:pPr>
              <a:defRPr/>
            </a:pPr>
            <a:fld id="{B99B61ED-B7A9-4C21-8DC5-D98D38EDDCA2}" type="slidenum">
              <a:rPr lang="zh-CN" altLang="en-US"/>
              <a:pPr>
                <a:defRPr/>
              </a:pPr>
              <a:t>‹#›</a:t>
            </a:fld>
            <a:endParaRPr lang="zh-CN" altLang="en-US"/>
          </a:p>
        </p:txBody>
      </p:sp>
    </p:spTree>
    <p:extLst>
      <p:ext uri="{BB962C8B-B14F-4D97-AF65-F5344CB8AC3E}">
        <p14:creationId xmlns:p14="http://schemas.microsoft.com/office/powerpoint/2010/main" val="3604272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a:t>
            </a:r>
            <a:r>
              <a:rPr lang="en-US" altLang="zh-CN" dirty="0" smtClean="0"/>
              <a:t>CEPC</a:t>
            </a:r>
            <a:r>
              <a:rPr lang="en-US" altLang="zh-CN" baseline="0" dirty="0" smtClean="0"/>
              <a:t> HCAL</a:t>
            </a:r>
            <a:r>
              <a:rPr lang="zh-CN" altLang="en-US" baseline="0" dirty="0" smtClean="0"/>
              <a:t>的需求和蒙卡模拟结果，我们给出了强子量能器读出电子学的需求。</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1</a:t>
            </a:fld>
            <a:endParaRPr lang="zh-CN" altLang="en-US"/>
          </a:p>
        </p:txBody>
      </p:sp>
    </p:spTree>
    <p:extLst>
      <p:ext uri="{BB962C8B-B14F-4D97-AF65-F5344CB8AC3E}">
        <p14:creationId xmlns:p14="http://schemas.microsoft.com/office/powerpoint/2010/main" val="1348563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21</a:t>
            </a:fld>
            <a:endParaRPr lang="zh-CN" altLang="en-US"/>
          </a:p>
        </p:txBody>
      </p:sp>
    </p:spTree>
    <p:extLst>
      <p:ext uri="{BB962C8B-B14F-4D97-AF65-F5344CB8AC3E}">
        <p14:creationId xmlns:p14="http://schemas.microsoft.com/office/powerpoint/2010/main" val="984586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气体探测器内充满</a:t>
            </a:r>
            <a:r>
              <a:rPr lang="en-US" altLang="zh-CN" sz="1200" kern="1200" dirty="0" err="1"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CO</a:t>
            </a:r>
            <a:r>
              <a:rPr lang="en-US" altLang="zh-CN" sz="1200" kern="1200" baseline="-25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的混合气体，混合比例为</a:t>
            </a:r>
            <a:r>
              <a:rPr lang="en-US" altLang="zh-CN" sz="1200" kern="12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，其中</a:t>
            </a:r>
            <a:r>
              <a:rPr lang="en-US" altLang="zh-CN" sz="1200" kern="1200" dirty="0" err="1"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为工作气体。</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光机从探测器底部通过准直孔往某个</a:t>
            </a:r>
            <a:r>
              <a:rPr lang="en-US" altLang="zh-CN" sz="1200" kern="1200" dirty="0" smtClean="0">
                <a:solidFill>
                  <a:schemeClr val="tx1"/>
                </a:solidFill>
                <a:effectLst/>
                <a:latin typeface="+mn-lt"/>
                <a:ea typeface="+mn-ea"/>
                <a:cs typeface="+mn-cs"/>
              </a:rPr>
              <a:t>pad</a:t>
            </a:r>
            <a:r>
              <a:rPr lang="zh-CN" altLang="zh-CN" sz="1200" kern="1200" dirty="0" smtClean="0">
                <a:solidFill>
                  <a:schemeClr val="tx1"/>
                </a:solidFill>
                <a:effectLst/>
                <a:latin typeface="+mn-lt"/>
                <a:ea typeface="+mn-ea"/>
                <a:cs typeface="+mn-cs"/>
              </a:rPr>
              <a:t>上发射主峰为</a:t>
            </a:r>
            <a:r>
              <a:rPr lang="en-US" altLang="zh-CN" sz="1200" kern="1200" dirty="0" smtClean="0">
                <a:solidFill>
                  <a:schemeClr val="tx1"/>
                </a:solidFill>
                <a:effectLst/>
                <a:latin typeface="+mn-lt"/>
                <a:ea typeface="+mn-ea"/>
                <a:cs typeface="+mn-cs"/>
              </a:rPr>
              <a:t>8keV</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射线，</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射线穿过探测器使工作气体</a:t>
            </a:r>
            <a:r>
              <a:rPr lang="en-US" altLang="zh-CN" sz="1200" kern="1200" dirty="0" err="1"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电离产生电子</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离子对电离，</a:t>
            </a:r>
            <a:r>
              <a:rPr lang="en-US" altLang="zh-CN" sz="1200" kern="1200" dirty="0" err="1" smtClean="0">
                <a:solidFill>
                  <a:schemeClr val="tx1"/>
                </a:solidFill>
                <a:effectLst/>
                <a:latin typeface="+mn-lt"/>
                <a:ea typeface="+mn-ea"/>
                <a:cs typeface="+mn-cs"/>
              </a:rPr>
              <a:t>Ar</a:t>
            </a:r>
            <a:r>
              <a:rPr lang="zh-CN" altLang="zh-CN" sz="1200" kern="1200" dirty="0" smtClean="0">
                <a:solidFill>
                  <a:schemeClr val="tx1"/>
                </a:solidFill>
                <a:effectLst/>
                <a:latin typeface="+mn-lt"/>
                <a:ea typeface="+mn-ea"/>
                <a:cs typeface="+mn-cs"/>
              </a:rPr>
              <a:t>平均电离能为</a:t>
            </a:r>
            <a:r>
              <a:rPr lang="en-US" altLang="zh-CN" sz="1200" kern="1200" dirty="0" smtClean="0">
                <a:solidFill>
                  <a:schemeClr val="tx1"/>
                </a:solidFill>
                <a:effectLst/>
                <a:latin typeface="+mn-lt"/>
                <a:ea typeface="+mn-ea"/>
                <a:cs typeface="+mn-cs"/>
              </a:rPr>
              <a:t>26~30 eV</a:t>
            </a:r>
            <a:r>
              <a:rPr lang="zh-CN" altLang="zh-CN" sz="1200" kern="1200" dirty="0" smtClean="0">
                <a:solidFill>
                  <a:schemeClr val="tx1"/>
                </a:solidFill>
                <a:effectLst/>
                <a:latin typeface="+mn-lt"/>
                <a:ea typeface="+mn-ea"/>
                <a:cs typeface="+mn-cs"/>
              </a:rPr>
              <a:t>，因此</a:t>
            </a:r>
            <a:r>
              <a:rPr lang="en-US" altLang="zh-CN" sz="1200" kern="1200" dirty="0" smtClean="0">
                <a:solidFill>
                  <a:schemeClr val="tx1"/>
                </a:solidFill>
                <a:effectLst/>
                <a:latin typeface="+mn-lt"/>
                <a:ea typeface="+mn-ea"/>
                <a:cs typeface="+mn-cs"/>
              </a:rPr>
              <a:t>8keV X</a:t>
            </a:r>
            <a:r>
              <a:rPr lang="zh-CN" altLang="zh-CN" sz="1200" kern="1200" dirty="0" smtClean="0">
                <a:solidFill>
                  <a:schemeClr val="tx1"/>
                </a:solidFill>
                <a:effectLst/>
                <a:latin typeface="+mn-lt"/>
                <a:ea typeface="+mn-ea"/>
                <a:cs typeface="+mn-cs"/>
              </a:rPr>
              <a:t>射线在探测器中产生约</a:t>
            </a:r>
            <a:r>
              <a:rPr lang="en-US" altLang="zh-CN" sz="1200" kern="1200" dirty="0" smtClean="0">
                <a:solidFill>
                  <a:schemeClr val="tx1"/>
                </a:solidFill>
                <a:effectLst/>
                <a:latin typeface="+mn-lt"/>
                <a:ea typeface="+mn-ea"/>
                <a:cs typeface="+mn-cs"/>
              </a:rPr>
              <a:t>300</a:t>
            </a:r>
            <a:r>
              <a:rPr lang="zh-CN" altLang="zh-CN" sz="1200" kern="1200" dirty="0" smtClean="0">
                <a:solidFill>
                  <a:schemeClr val="tx1"/>
                </a:solidFill>
                <a:effectLst/>
                <a:latin typeface="+mn-lt"/>
                <a:ea typeface="+mn-ea"/>
                <a:cs typeface="+mn-cs"/>
              </a:rPr>
              <a:t>个原初电子，电子经过电场加速在双层</a:t>
            </a:r>
            <a:r>
              <a:rPr lang="en-US" altLang="zh-CN" sz="1200" kern="1200" dirty="0" smtClean="0">
                <a:solidFill>
                  <a:schemeClr val="tx1"/>
                </a:solidFill>
                <a:effectLst/>
                <a:latin typeface="+mn-lt"/>
                <a:ea typeface="+mn-ea"/>
                <a:cs typeface="+mn-cs"/>
              </a:rPr>
              <a:t>GEM</a:t>
            </a:r>
            <a:r>
              <a:rPr lang="zh-CN" altLang="zh-CN" sz="1200" kern="1200" dirty="0" smtClean="0">
                <a:solidFill>
                  <a:schemeClr val="tx1"/>
                </a:solidFill>
                <a:effectLst/>
                <a:latin typeface="+mn-lt"/>
                <a:ea typeface="+mn-ea"/>
                <a:cs typeface="+mn-cs"/>
              </a:rPr>
              <a:t>膜中雪崩放大后被阳极板收集</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23</a:t>
            </a:fld>
            <a:endParaRPr lang="zh-CN" altLang="en-US"/>
          </a:p>
        </p:txBody>
      </p:sp>
    </p:spTree>
    <p:extLst>
      <p:ext uri="{BB962C8B-B14F-4D97-AF65-F5344CB8AC3E}">
        <p14:creationId xmlns:p14="http://schemas.microsoft.com/office/powerpoint/2010/main" val="2899991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面对海量通道数，前端电子学必须使用</a:t>
            </a:r>
            <a:r>
              <a:rPr lang="en-US" altLang="zh-CN" dirty="0" smtClean="0"/>
              <a:t>ASIC</a:t>
            </a:r>
            <a:r>
              <a:rPr lang="zh-CN" altLang="en-US" dirty="0" smtClean="0"/>
              <a:t>来提高集成度，我调研了国内外数字型读出的</a:t>
            </a:r>
            <a:r>
              <a:rPr lang="en-US" altLang="zh-CN" dirty="0" smtClean="0"/>
              <a:t>ASIC</a:t>
            </a:r>
            <a:r>
              <a:rPr lang="zh-CN" altLang="en-US" dirty="0" smtClean="0"/>
              <a:t>。基于多阈值读出考虑，对</a:t>
            </a:r>
            <a:r>
              <a:rPr lang="en-US" altLang="zh-CN" dirty="0" smtClean="0"/>
              <a:t>GEM</a:t>
            </a:r>
            <a:r>
              <a:rPr lang="zh-CN" altLang="en-US" dirty="0" smtClean="0"/>
              <a:t>探测器，</a:t>
            </a:r>
            <a:r>
              <a:rPr lang="en-US" altLang="zh-CN" dirty="0" smtClean="0"/>
              <a:t>MICROROC</a:t>
            </a:r>
            <a:r>
              <a:rPr lang="zh-CN" altLang="en-US" dirty="0" smtClean="0"/>
              <a:t>的动态范围合适及其功耗优势，最适合做为</a:t>
            </a:r>
            <a:r>
              <a:rPr lang="en-US" altLang="zh-CN" dirty="0" smtClean="0"/>
              <a:t>CEPC-HCAL</a:t>
            </a:r>
            <a:r>
              <a:rPr lang="zh-CN" altLang="en-US" dirty="0" smtClean="0"/>
              <a:t>原理样机的前端读出芯片</a:t>
            </a:r>
            <a:endParaRPr lang="en-US" altLang="zh-CN" dirty="0" smtClean="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2</a:t>
            </a:fld>
            <a:endParaRPr lang="zh-CN" altLang="en-US"/>
          </a:p>
        </p:txBody>
      </p:sp>
    </p:spTree>
    <p:extLst>
      <p:ext uri="{BB962C8B-B14F-4D97-AF65-F5344CB8AC3E}">
        <p14:creationId xmlns:p14="http://schemas.microsoft.com/office/powerpoint/2010/main" val="1822534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MICROROC</a:t>
            </a:r>
            <a:r>
              <a:rPr lang="zh-CN" altLang="en-US" dirty="0" smtClean="0"/>
              <a:t>由法国</a:t>
            </a:r>
            <a:r>
              <a:rPr lang="en-US" altLang="zh-CN" dirty="0" smtClean="0"/>
              <a:t>Omega</a:t>
            </a:r>
            <a:r>
              <a:rPr lang="zh-CN" altLang="en-US" dirty="0" smtClean="0"/>
              <a:t>公司设计，</a:t>
            </a:r>
            <a:r>
              <a:rPr lang="en-US" altLang="zh-CN" dirty="0" smtClean="0"/>
              <a:t>350nm</a:t>
            </a:r>
            <a:r>
              <a:rPr lang="zh-CN" altLang="en-US" dirty="0" smtClean="0"/>
              <a:t>工艺，厚度仅为</a:t>
            </a:r>
            <a:r>
              <a:rPr lang="en-US" altLang="zh-CN" dirty="0" smtClean="0"/>
              <a:t>1.4mm…, </a:t>
            </a:r>
            <a:r>
              <a:rPr lang="zh-CN" altLang="en-US" dirty="0" smtClean="0"/>
              <a:t>整个芯片分为模拟和数字两个部分。负电流脉冲经过电荷灵敏前放，一路经过高增益的成形器后面跟随两个阈值比较器进行比较，另一路经过低增益的成形器跟随一路阈值比较器同时输出还经过锋保后模拟输出。</a:t>
            </a:r>
            <a:r>
              <a:rPr lang="en-US" altLang="zh-CN" dirty="0" smtClean="0"/>
              <a:t>3</a:t>
            </a:r>
            <a:r>
              <a:rPr lang="zh-CN" altLang="en-US" dirty="0" smtClean="0"/>
              <a:t>个比较阈值由</a:t>
            </a:r>
            <a:r>
              <a:rPr lang="en-US" altLang="zh-CN" dirty="0" smtClean="0"/>
              <a:t>3</a:t>
            </a:r>
            <a:r>
              <a:rPr lang="zh-CN" altLang="en-US" dirty="0" smtClean="0"/>
              <a:t>个</a:t>
            </a:r>
            <a:r>
              <a:rPr lang="en-US" altLang="zh-CN" dirty="0" smtClean="0"/>
              <a:t>10-bit</a:t>
            </a:r>
            <a:r>
              <a:rPr lang="zh-CN" altLang="en-US" dirty="0" smtClean="0"/>
              <a:t>的</a:t>
            </a:r>
            <a:r>
              <a:rPr lang="en-US" altLang="zh-CN" dirty="0" smtClean="0"/>
              <a:t>DAC</a:t>
            </a:r>
            <a:r>
              <a:rPr lang="zh-CN" altLang="en-US" dirty="0" smtClean="0"/>
              <a:t>提供，当</a:t>
            </a:r>
            <a:r>
              <a:rPr lang="en-US" altLang="zh-CN" dirty="0" smtClean="0"/>
              <a:t>64</a:t>
            </a:r>
            <a:r>
              <a:rPr lang="zh-CN" altLang="en-US" dirty="0" smtClean="0"/>
              <a:t>通道中只要由一个通道过阈，所有通道的</a:t>
            </a:r>
            <a:r>
              <a:rPr lang="en-US" altLang="zh-CN" dirty="0" smtClean="0"/>
              <a:t>3-bit</a:t>
            </a:r>
            <a:r>
              <a:rPr lang="zh-CN" altLang="en-US" dirty="0" smtClean="0"/>
              <a:t>的比较器输出编码成</a:t>
            </a:r>
            <a:r>
              <a:rPr lang="en-US" altLang="zh-CN" dirty="0" smtClean="0"/>
              <a:t>2</a:t>
            </a:r>
            <a:r>
              <a:rPr lang="zh-CN" altLang="en-US" dirty="0" smtClean="0"/>
              <a:t>位，并写入内部</a:t>
            </a:r>
            <a:r>
              <a:rPr lang="en-US" altLang="zh-CN" dirty="0" smtClean="0"/>
              <a:t>RAM</a:t>
            </a:r>
            <a:r>
              <a:rPr lang="zh-CN" altLang="en-US" dirty="0" smtClean="0"/>
              <a:t>中。再由读出模块串行读出。</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3</a:t>
            </a:fld>
            <a:endParaRPr lang="zh-CN" altLang="en-US"/>
          </a:p>
        </p:txBody>
      </p:sp>
    </p:spTree>
    <p:extLst>
      <p:ext uri="{BB962C8B-B14F-4D97-AF65-F5344CB8AC3E}">
        <p14:creationId xmlns:p14="http://schemas.microsoft.com/office/powerpoint/2010/main" val="202591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根据强子量能器的需求，我们设计了</a:t>
            </a:r>
            <a:r>
              <a:rPr lang="en-US" altLang="zh-CN" dirty="0" smtClean="0"/>
              <a:t>CEPC-HCAL</a:t>
            </a:r>
            <a:r>
              <a:rPr lang="zh-CN" altLang="en-US" dirty="0" smtClean="0"/>
              <a:t>的探测平面，一个探测平面由</a:t>
            </a:r>
            <a:r>
              <a:rPr lang="en-US" altLang="zh-CN" dirty="0" smtClean="0"/>
              <a:t>4</a:t>
            </a:r>
            <a:r>
              <a:rPr lang="zh-CN" altLang="en-US" dirty="0" smtClean="0"/>
              <a:t>块前端电子学板拼接而成，可采用盲埋孔工艺，或者</a:t>
            </a:r>
            <a:r>
              <a:rPr lang="en-US" altLang="zh-CN" dirty="0" smtClean="0"/>
              <a:t>PCB</a:t>
            </a:r>
            <a:r>
              <a:rPr lang="zh-CN" altLang="en-US" dirty="0" smtClean="0"/>
              <a:t>开槽将器件埋入式工艺，进一步减小厚度</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4</a:t>
            </a:fld>
            <a:endParaRPr lang="zh-CN" altLang="en-US"/>
          </a:p>
        </p:txBody>
      </p:sp>
    </p:spTree>
    <p:extLst>
      <p:ext uri="{BB962C8B-B14F-4D97-AF65-F5344CB8AC3E}">
        <p14:creationId xmlns:p14="http://schemas.microsoft.com/office/powerpoint/2010/main" val="167421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通过对</a:t>
            </a:r>
            <a:r>
              <a:rPr lang="en-US" altLang="zh-CN" dirty="0" smtClean="0"/>
              <a:t>CALICE</a:t>
            </a:r>
            <a:r>
              <a:rPr lang="zh-CN" altLang="en-US" dirty="0" smtClean="0"/>
              <a:t>数据获取方案的调研，我借鉴了</a:t>
            </a:r>
            <a:r>
              <a:rPr lang="en-US" altLang="zh-CN" dirty="0" smtClean="0"/>
              <a:t>SRS</a:t>
            </a:r>
            <a:r>
              <a:rPr lang="zh-CN" altLang="en-US" dirty="0" smtClean="0"/>
              <a:t>可扩展读出系统的特点，提出了未来</a:t>
            </a:r>
            <a:r>
              <a:rPr lang="en-US" altLang="zh-CN" dirty="0" smtClean="0"/>
              <a:t>CEPC</a:t>
            </a:r>
            <a:r>
              <a:rPr lang="zh-CN" altLang="en-US" dirty="0" smtClean="0"/>
              <a:t>量能器数据获取系统方案，该系统可以给</a:t>
            </a:r>
            <a:r>
              <a:rPr lang="en-US" altLang="zh-CN" dirty="0" smtClean="0"/>
              <a:t>ECAL</a:t>
            </a:r>
            <a:r>
              <a:rPr lang="zh-CN" altLang="en-US" dirty="0" smtClean="0"/>
              <a:t>和</a:t>
            </a:r>
            <a:r>
              <a:rPr lang="en-US" altLang="zh-CN" dirty="0" smtClean="0"/>
              <a:t>HCAL</a:t>
            </a:r>
            <a:r>
              <a:rPr lang="zh-CN" altLang="en-US" dirty="0" smtClean="0"/>
              <a:t>使用，根据系统规模的大小，可分为中小规模和大规模数据获取系统，一个探测平面由一块</a:t>
            </a:r>
            <a:r>
              <a:rPr lang="en-US" altLang="zh-CN" dirty="0" smtClean="0"/>
              <a:t>DIF</a:t>
            </a:r>
            <a:r>
              <a:rPr lang="zh-CN" altLang="en-US" dirty="0" smtClean="0"/>
              <a:t>卡，中小规模</a:t>
            </a:r>
            <a:r>
              <a:rPr lang="en-US" altLang="zh-CN" dirty="0" smtClean="0"/>
              <a:t>DIF</a:t>
            </a:r>
            <a:r>
              <a:rPr lang="zh-CN" altLang="en-US" dirty="0" smtClean="0"/>
              <a:t>可直接连至交换机，大规模可通过</a:t>
            </a:r>
            <a:r>
              <a:rPr lang="en-US" altLang="zh-CN" dirty="0" smtClean="0"/>
              <a:t>DTCC</a:t>
            </a:r>
            <a:r>
              <a:rPr lang="zh-CN" altLang="en-US" dirty="0" smtClean="0"/>
              <a:t>接口，将数据整合到</a:t>
            </a:r>
            <a:r>
              <a:rPr lang="en-US" altLang="zh-CN" dirty="0" smtClean="0"/>
              <a:t>SRU</a:t>
            </a:r>
            <a:r>
              <a:rPr lang="zh-CN" altLang="en-US" dirty="0" smtClean="0"/>
              <a:t>上，再传往后端。同时时钟同步可直接与</a:t>
            </a:r>
            <a:r>
              <a:rPr lang="en-US" altLang="zh-CN" dirty="0" smtClean="0"/>
              <a:t>DIF</a:t>
            </a:r>
            <a:r>
              <a:rPr lang="zh-CN" altLang="en-US" dirty="0" smtClean="0"/>
              <a:t>或者</a:t>
            </a:r>
            <a:r>
              <a:rPr lang="en-US" altLang="zh-CN" dirty="0" smtClean="0"/>
              <a:t>SRU</a:t>
            </a:r>
            <a:r>
              <a:rPr lang="zh-CN" altLang="en-US" dirty="0" smtClean="0"/>
              <a:t>相连。</a:t>
            </a:r>
          </a:p>
          <a:p>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5</a:t>
            </a:fld>
            <a:endParaRPr lang="zh-CN" altLang="en-US"/>
          </a:p>
        </p:txBody>
      </p:sp>
    </p:spTree>
    <p:extLst>
      <p:ext uri="{BB962C8B-B14F-4D97-AF65-F5344CB8AC3E}">
        <p14:creationId xmlns:p14="http://schemas.microsoft.com/office/powerpoint/2010/main" val="385124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（电荷测量和电源监测）板上集成</a:t>
            </a:r>
            <a:r>
              <a:rPr lang="en-US" altLang="zh-CN" dirty="0" smtClean="0"/>
              <a:t>12-bit ADC</a:t>
            </a:r>
            <a:r>
              <a:rPr lang="zh-CN" altLang="en-US" dirty="0" smtClean="0"/>
              <a:t>用于测量测试板的功耗（电流取样后经过电流灵敏放大器输入到</a:t>
            </a:r>
            <a:r>
              <a:rPr lang="en-US" altLang="zh-CN" dirty="0" smtClean="0"/>
              <a:t>ADC</a:t>
            </a:r>
            <a:r>
              <a:rPr lang="zh-CN" altLang="en-US" dirty="0" smtClean="0"/>
              <a:t>）和量化选择一路</a:t>
            </a:r>
            <a:r>
              <a:rPr lang="en-US" altLang="zh-CN" dirty="0" smtClean="0"/>
              <a:t>low</a:t>
            </a:r>
            <a:r>
              <a:rPr lang="en-US" altLang="zh-CN" baseline="0" dirty="0" smtClean="0"/>
              <a:t> gain shaper</a:t>
            </a:r>
            <a:r>
              <a:rPr lang="zh-CN" altLang="en-US" baseline="0" dirty="0" smtClean="0"/>
              <a:t>峰保持后的电压。</a:t>
            </a:r>
            <a:endParaRPr lang="en-US" altLang="zh-CN" baseline="0" dirty="0" smtClean="0"/>
          </a:p>
          <a:p>
            <a:r>
              <a:rPr lang="en-US" altLang="zh-CN" dirty="0" smtClean="0"/>
              <a:t>DTCC</a:t>
            </a:r>
            <a:r>
              <a:rPr lang="zh-CN" altLang="en-US" dirty="0" smtClean="0"/>
              <a:t>协议是</a:t>
            </a:r>
            <a:r>
              <a:rPr lang="en-US" altLang="zh-CN" dirty="0" smtClean="0"/>
              <a:t>RD51</a:t>
            </a:r>
            <a:r>
              <a:rPr lang="zh-CN" altLang="en-US" dirty="0" smtClean="0"/>
              <a:t>提出一种通用协议，可以在任何基于</a:t>
            </a:r>
            <a:r>
              <a:rPr lang="en-US" altLang="zh-CN" dirty="0" smtClean="0"/>
              <a:t>FPGA</a:t>
            </a:r>
            <a:r>
              <a:rPr lang="zh-CN" altLang="en-US" dirty="0" smtClean="0"/>
              <a:t>的读出系统中使用</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12</a:t>
            </a:fld>
            <a:endParaRPr lang="zh-CN" altLang="en-US"/>
          </a:p>
        </p:txBody>
      </p:sp>
    </p:spTree>
    <p:extLst>
      <p:ext uri="{BB962C8B-B14F-4D97-AF65-F5344CB8AC3E}">
        <p14:creationId xmlns:p14="http://schemas.microsoft.com/office/powerpoint/2010/main" val="1154356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13</a:t>
            </a:fld>
            <a:endParaRPr lang="zh-CN" altLang="en-US"/>
          </a:p>
        </p:txBody>
      </p:sp>
    </p:spTree>
    <p:extLst>
      <p:ext uri="{BB962C8B-B14F-4D97-AF65-F5344CB8AC3E}">
        <p14:creationId xmlns:p14="http://schemas.microsoft.com/office/powerpoint/2010/main" val="282744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显然在</a:t>
            </a:r>
            <a:r>
              <a:rPr lang="en-US" altLang="zh-CN" dirty="0" smtClean="0"/>
              <a:t>3.9uA</a:t>
            </a:r>
            <a:r>
              <a:rPr lang="zh-CN" altLang="en-US" dirty="0" smtClean="0"/>
              <a:t>的情况下</a:t>
            </a:r>
            <a:r>
              <a:rPr lang="en-US" altLang="zh-CN" dirty="0" smtClean="0"/>
              <a:t>DAC</a:t>
            </a:r>
            <a:r>
              <a:rPr lang="zh-CN" altLang="en-US" dirty="0" smtClean="0"/>
              <a:t>的线性更好。</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15</a:t>
            </a:fld>
            <a:endParaRPr lang="zh-CN" altLang="en-US"/>
          </a:p>
        </p:txBody>
      </p:sp>
    </p:spTree>
    <p:extLst>
      <p:ext uri="{BB962C8B-B14F-4D97-AF65-F5344CB8AC3E}">
        <p14:creationId xmlns:p14="http://schemas.microsoft.com/office/powerpoint/2010/main" val="1089797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17</a:t>
            </a:fld>
            <a:endParaRPr lang="zh-CN" altLang="en-US"/>
          </a:p>
        </p:txBody>
      </p:sp>
    </p:spTree>
    <p:extLst>
      <p:ext uri="{BB962C8B-B14F-4D97-AF65-F5344CB8AC3E}">
        <p14:creationId xmlns:p14="http://schemas.microsoft.com/office/powerpoint/2010/main" val="39635763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12" descr="未命名-1.png"/>
          <p:cNvPicPr>
            <a:picLocks noChangeAspect="1"/>
          </p:cNvPicPr>
          <p:nvPr/>
        </p:nvPicPr>
        <p:blipFill>
          <a:blip r:embed="rId2"/>
          <a:srcRect/>
          <a:stretch>
            <a:fillRect/>
          </a:stretch>
        </p:blipFill>
        <p:spPr bwMode="auto">
          <a:xfrm>
            <a:off x="1052513" y="542925"/>
            <a:ext cx="1216025" cy="1222375"/>
          </a:xfrm>
          <a:prstGeom prst="rect">
            <a:avLst/>
          </a:prstGeom>
          <a:noFill/>
          <a:ln w="9525">
            <a:noFill/>
            <a:miter lim="800000"/>
            <a:headEnd/>
            <a:tailEnd/>
          </a:ln>
        </p:spPr>
      </p:pic>
      <p:pic>
        <p:nvPicPr>
          <p:cNvPr id="5" name="图片 13" descr="校名.png"/>
          <p:cNvPicPr>
            <a:picLocks noChangeAspect="1"/>
          </p:cNvPicPr>
          <p:nvPr/>
        </p:nvPicPr>
        <p:blipFill>
          <a:blip r:embed="rId3"/>
          <a:srcRect/>
          <a:stretch>
            <a:fillRect/>
          </a:stretch>
        </p:blipFill>
        <p:spPr bwMode="auto">
          <a:xfrm>
            <a:off x="717550" y="6180138"/>
            <a:ext cx="2000250" cy="260350"/>
          </a:xfrm>
          <a:prstGeom prst="rect">
            <a:avLst/>
          </a:prstGeom>
          <a:noFill/>
          <a:ln w="9525">
            <a:noFill/>
            <a:miter lim="800000"/>
            <a:headEnd/>
            <a:tailEnd/>
          </a:ln>
        </p:spPr>
      </p:pic>
      <p:sp>
        <p:nvSpPr>
          <p:cNvPr id="111629" name="Rectangle 7"/>
          <p:cNvSpPr>
            <a:spLocks noGrp="1" noChangeArrowheads="1"/>
          </p:cNvSpPr>
          <p:nvPr>
            <p:ph type="ctrTitle"/>
          </p:nvPr>
        </p:nvSpPr>
        <p:spPr>
          <a:xfrm>
            <a:off x="863600" y="3241675"/>
            <a:ext cx="7485063" cy="1081088"/>
          </a:xfrm>
        </p:spPr>
        <p:txBody>
          <a:bodyPr anchor="b"/>
          <a:lstStyle>
            <a:lvl1pPr>
              <a:lnSpc>
                <a:spcPct val="110000"/>
              </a:lnSpc>
              <a:defRPr sz="3200"/>
            </a:lvl1pPr>
          </a:lstStyle>
          <a:p>
            <a:r>
              <a:rPr lang="zh-CN" altLang="en-US" smtClean="0"/>
              <a:t>单击此处编辑母版标题样式</a:t>
            </a:r>
            <a:endParaRPr lang="de-DE" dirty="0"/>
          </a:p>
        </p:txBody>
      </p:sp>
      <p:sp>
        <p:nvSpPr>
          <p:cNvPr id="111630" name="Rectangle 12"/>
          <p:cNvSpPr>
            <a:spLocks noGrp="1" noChangeArrowheads="1"/>
          </p:cNvSpPr>
          <p:nvPr>
            <p:ph type="subTitle" idx="1"/>
          </p:nvPr>
        </p:nvSpPr>
        <p:spPr bwMode="gray">
          <a:xfrm>
            <a:off x="863600" y="4438650"/>
            <a:ext cx="7510463" cy="800100"/>
          </a:xfrm>
        </p:spPr>
        <p:txBody>
          <a:bodyPr tIns="45720" bIns="45720"/>
          <a:lstStyle>
            <a:lvl1pPr marL="0" indent="0">
              <a:buFont typeface="Wingdings" charset="2"/>
              <a:buNone/>
              <a:defRPr sz="2400">
                <a:solidFill>
                  <a:schemeClr val="bg1"/>
                </a:solidFill>
              </a:defRPr>
            </a:lvl1pPr>
          </a:lstStyle>
          <a:p>
            <a:r>
              <a:rPr lang="zh-CN" altLang="en-US" smtClean="0"/>
              <a:t>单击此处编辑母版副标题样式</a:t>
            </a:r>
            <a:endParaRPr lang="de-DE" dirty="0"/>
          </a:p>
        </p:txBody>
      </p:sp>
      <p:sp>
        <p:nvSpPr>
          <p:cNvPr id="6"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endParaRPr kumimoji="0" lang="zh-CN" altLang="en-US"/>
          </a:p>
        </p:txBody>
      </p:sp>
    </p:spTree>
  </p:cSld>
  <p:clrMapOvr>
    <a:masterClrMapping/>
  </p:clrMapOvr>
  <p:transition>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115888"/>
            <a:ext cx="2130425" cy="56864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95275" y="115888"/>
            <a:ext cx="6242050" cy="56864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11944" y="333612"/>
            <a:ext cx="8520112" cy="667052"/>
          </a:xfrm>
        </p:spPr>
        <p:txBody>
          <a:bodyPr/>
          <a:lstStyle>
            <a:lvl1pPr>
              <a:defRPr sz="4000">
                <a:solidFill>
                  <a:srgbClr val="000099"/>
                </a:solidFill>
                <a:effectLst/>
                <a:latin typeface="Aharoni" pitchFamily="2" charset="-79"/>
                <a:cs typeface="Aharoni" pitchFamily="2" charset="-79"/>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Estrangelo Edessa" pitchFamily="66" charset="0"/>
                <a:cs typeface="Estrangelo Edessa" pitchFamily="66" charset="0"/>
              </a:defRPr>
            </a:lvl1pPr>
            <a:lvl2pPr>
              <a:defRPr>
                <a:latin typeface="Estrangelo Edessa" pitchFamily="66" charset="0"/>
                <a:cs typeface="Estrangelo Edessa" pitchFamily="66" charset="0"/>
              </a:defRPr>
            </a:lvl2pPr>
            <a:lvl3pPr>
              <a:defRPr>
                <a:latin typeface="Estrangelo Edessa" pitchFamily="66" charset="0"/>
                <a:cs typeface="Estrangelo Edessa" pitchFamily="66" charset="0"/>
              </a:defRPr>
            </a:lvl3pPr>
            <a:lvl4pPr>
              <a:defRPr>
                <a:latin typeface="Estrangelo Edessa" pitchFamily="66" charset="0"/>
                <a:cs typeface="Estrangelo Edessa" pitchFamily="66" charset="0"/>
              </a:defRPr>
            </a:lvl4pPr>
            <a:lvl5pPr>
              <a:defRPr>
                <a:latin typeface="Estrangelo Edessa" pitchFamily="66" charset="0"/>
                <a:cs typeface="Estrangelo Edessa" pitchFamily="66"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Rectangle 5"/>
          <p:cNvSpPr>
            <a:spLocks noGrp="1" noChangeArrowheads="1"/>
          </p:cNvSpPr>
          <p:nvPr>
            <p:ph type="ftr" sz="quarter" idx="10"/>
          </p:nvPr>
        </p:nvSpPr>
        <p:spPr>
          <a:xfrm>
            <a:off x="3544888" y="6365875"/>
            <a:ext cx="3805237" cy="247650"/>
          </a:xfrm>
        </p:spPr>
        <p:txBody>
          <a:bodyPr/>
          <a:lstStyle>
            <a:lvl1pPr>
              <a:defRPr/>
            </a:lvl1pPr>
          </a:lstStyle>
          <a:p>
            <a:endParaRPr kumimoji="0" lang="zh-CN" altLang="en-US"/>
          </a:p>
        </p:txBody>
      </p:sp>
    </p:spTree>
  </p:cSld>
  <p:clrMapOvr>
    <a:masterClrMapping/>
  </p:clrMapOvr>
  <p:transition>
    <p:rand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矩形 7"/>
          <p:cNvSpPr>
            <a:spLocks noChangeArrowheads="1"/>
          </p:cNvSpPr>
          <p:nvPr/>
        </p:nvSpPr>
        <p:spPr bwMode="auto">
          <a:xfrm>
            <a:off x="-3175" y="917574"/>
            <a:ext cx="9144000" cy="135117"/>
          </a:xfrm>
          <a:prstGeom prst="rect">
            <a:avLst/>
          </a:prstGeom>
          <a:gradFill flip="none" rotWithShape="1">
            <a:gsLst>
              <a:gs pos="35000">
                <a:schemeClr val="bg2">
                  <a:lumMod val="20000"/>
                  <a:lumOff val="80000"/>
                </a:schemeClr>
              </a:gs>
              <a:gs pos="0">
                <a:schemeClr val="bg2">
                  <a:lumMod val="60000"/>
                  <a:lumOff val="40000"/>
                </a:schemeClr>
              </a:gs>
              <a:gs pos="51000">
                <a:schemeClr val="bg2">
                  <a:lumMod val="20000"/>
                  <a:lumOff val="80000"/>
                </a:schemeClr>
              </a:gs>
              <a:gs pos="100000">
                <a:schemeClr val="tx2">
                  <a:lumMod val="20000"/>
                  <a:lumOff val="80000"/>
                </a:schemeClr>
              </a:gs>
            </a:gsLst>
            <a:lin ang="0" scaled="1"/>
            <a:tileRect/>
          </a:gradFill>
          <a:ln>
            <a:noFill/>
          </a:ln>
          <a:extLst/>
        </p:spPr>
        <p:txBody>
          <a:bodyPr wrap="none" lIns="90000" tIns="46800" rIns="90000" bIns="46800" anchor="ctr"/>
          <a:lstStyle/>
          <a:p>
            <a:pPr>
              <a:defRPr/>
            </a:pPr>
            <a:endParaRPr lang="zh-CN" altLang="en-US"/>
          </a:p>
        </p:txBody>
      </p:sp>
      <p:sp>
        <p:nvSpPr>
          <p:cNvPr id="1028" name="Rectangle 3"/>
          <p:cNvSpPr>
            <a:spLocks noGrp="1" noChangeArrowheads="1"/>
          </p:cNvSpPr>
          <p:nvPr>
            <p:ph type="body" idx="1"/>
          </p:nvPr>
        </p:nvSpPr>
        <p:spPr bwMode="auto">
          <a:xfrm>
            <a:off x="295275" y="1619250"/>
            <a:ext cx="8524875" cy="4313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ltLang="zh-CN" smtClean="0"/>
              <a:t>Textmasterformate durch Klicken bearbeiten</a:t>
            </a:r>
          </a:p>
          <a:p>
            <a:pPr lvl="1"/>
            <a:r>
              <a:rPr lang="de-DE" altLang="zh-CN" smtClean="0"/>
              <a:t>Zweite Ebene</a:t>
            </a:r>
          </a:p>
          <a:p>
            <a:pPr lvl="2"/>
            <a:r>
              <a:rPr lang="de-DE" altLang="zh-CN" smtClean="0"/>
              <a:t>Dritte Ebene</a:t>
            </a:r>
          </a:p>
          <a:p>
            <a:pPr lvl="3"/>
            <a:r>
              <a:rPr lang="de-DE" altLang="zh-CN" smtClean="0"/>
              <a:t>Vierte Ebene</a:t>
            </a:r>
          </a:p>
          <a:p>
            <a:pPr lvl="4"/>
            <a:r>
              <a:rPr lang="de-DE" altLang="zh-CN" smtClean="0"/>
              <a:t>Fünfte Ebene</a:t>
            </a:r>
          </a:p>
        </p:txBody>
      </p:sp>
      <p:sp>
        <p:nvSpPr>
          <p:cNvPr id="110595" name="Rectangle 5"/>
          <p:cNvSpPr>
            <a:spLocks noGrp="1" noChangeArrowheads="1"/>
          </p:cNvSpPr>
          <p:nvPr>
            <p:ph type="ftr" sz="quarter" idx="3"/>
          </p:nvPr>
        </p:nvSpPr>
        <p:spPr bwMode="gray">
          <a:xfrm>
            <a:off x="3544888" y="6365875"/>
            <a:ext cx="36830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latin typeface="Aharoni"/>
                <a:ea typeface="Aharoni"/>
                <a:cs typeface="Aharoni"/>
              </a:defRPr>
            </a:lvl1pPr>
          </a:lstStyle>
          <a:p>
            <a:endParaRPr kumimoji="0" lang="zh-CN" altLang="en-US"/>
          </a:p>
        </p:txBody>
      </p:sp>
      <p:sp>
        <p:nvSpPr>
          <p:cNvPr id="2" name="Rectangle 7"/>
          <p:cNvSpPr>
            <a:spLocks noGrp="1" noChangeArrowheads="1"/>
          </p:cNvSpPr>
          <p:nvPr>
            <p:ph type="title"/>
          </p:nvPr>
        </p:nvSpPr>
        <p:spPr bwMode="gray">
          <a:xfrm>
            <a:off x="300038" y="392113"/>
            <a:ext cx="8520112" cy="555625"/>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de-DE" altLang="zh-CN" dirty="0" smtClean="0"/>
              <a:t>Klicken Sie, um das Titelformat zu bearbeiten</a:t>
            </a:r>
          </a:p>
        </p:txBody>
      </p:sp>
      <p:sp>
        <p:nvSpPr>
          <p:cNvPr id="1031" name="Rectangle 5"/>
          <p:cNvSpPr>
            <a:spLocks noChangeArrowheads="1"/>
          </p:cNvSpPr>
          <p:nvPr/>
        </p:nvSpPr>
        <p:spPr bwMode="gray">
          <a:xfrm>
            <a:off x="7629525" y="6391275"/>
            <a:ext cx="1343025" cy="247650"/>
          </a:xfrm>
          <a:prstGeom prst="rect">
            <a:avLst/>
          </a:prstGeom>
          <a:noFill/>
          <a:ln>
            <a:noFill/>
          </a:ln>
          <a:extLst/>
        </p:spPr>
        <p:txBody>
          <a:bodyPr/>
          <a:lstStyle/>
          <a:p>
            <a:pPr>
              <a:defRPr/>
            </a:pPr>
            <a:r>
              <a:rPr lang="de-DE" altLang="zh-CN" sz="1000"/>
              <a:t>Page </a:t>
            </a:r>
            <a:r>
              <a:rPr lang="de-DE" altLang="zh-CN" sz="1000">
                <a:sym typeface="Wingdings" pitchFamily="2" charset="2"/>
              </a:rPr>
              <a:t> </a:t>
            </a:r>
            <a:fld id="{1E49809C-FA3B-4F81-A692-220060C286AA}" type="slidenum">
              <a:rPr lang="de-DE" altLang="zh-CN" sz="1000"/>
              <a:pPr>
                <a:defRPr/>
              </a:pPr>
              <a:t>‹#›</a:t>
            </a:fld>
            <a:endParaRPr lang="de-DE" altLang="zh-CN" sz="1000"/>
          </a:p>
        </p:txBody>
      </p:sp>
      <p:pic>
        <p:nvPicPr>
          <p:cNvPr id="1032" name="图片 9" descr="校名.png"/>
          <p:cNvPicPr>
            <a:picLocks noChangeAspect="1"/>
          </p:cNvPicPr>
          <p:nvPr/>
        </p:nvPicPr>
        <p:blipFill>
          <a:blip r:embed="rId13"/>
          <a:srcRect/>
          <a:stretch>
            <a:fillRect/>
          </a:stretch>
        </p:blipFill>
        <p:spPr bwMode="auto">
          <a:xfrm>
            <a:off x="968375" y="6189663"/>
            <a:ext cx="1998663" cy="260350"/>
          </a:xfrm>
          <a:prstGeom prst="rect">
            <a:avLst/>
          </a:prstGeom>
          <a:noFill/>
          <a:ln w="9525">
            <a:noFill/>
            <a:miter lim="800000"/>
            <a:headEnd/>
            <a:tailEnd/>
          </a:ln>
        </p:spPr>
      </p:pic>
      <p:pic>
        <p:nvPicPr>
          <p:cNvPr id="1033" name="图片 10" descr="未命名-1.png"/>
          <p:cNvPicPr>
            <a:picLocks noChangeAspect="1"/>
          </p:cNvPicPr>
          <p:nvPr/>
        </p:nvPicPr>
        <p:blipFill>
          <a:blip r:embed="rId14"/>
          <a:srcRect/>
          <a:stretch>
            <a:fillRect/>
          </a:stretch>
        </p:blipFill>
        <p:spPr bwMode="auto">
          <a:xfrm>
            <a:off x="258763" y="6107113"/>
            <a:ext cx="552450" cy="555625"/>
          </a:xfrm>
          <a:prstGeom prst="rect">
            <a:avLst/>
          </a:prstGeom>
          <a:noFill/>
          <a:ln w="9525">
            <a:noFill/>
            <a:miter lim="800000"/>
            <a:headEnd/>
            <a:tailEnd/>
          </a:ln>
        </p:spPr>
      </p:pic>
      <p:sp>
        <p:nvSpPr>
          <p:cNvPr id="1034" name="TextBox 11"/>
          <p:cNvSpPr txBox="1">
            <a:spLocks noChangeArrowheads="1"/>
          </p:cNvSpPr>
          <p:nvPr/>
        </p:nvSpPr>
        <p:spPr bwMode="auto">
          <a:xfrm>
            <a:off x="793750" y="6486525"/>
            <a:ext cx="2484438" cy="215900"/>
          </a:xfrm>
          <a:prstGeom prst="rect">
            <a:avLst/>
          </a:prstGeom>
          <a:noFill/>
          <a:ln>
            <a:noFill/>
          </a:ln>
          <a:extLst/>
        </p:spPr>
        <p:txBody>
          <a:bodyPr wrap="none">
            <a:spAutoFit/>
          </a:bodyPr>
          <a:lstStyle/>
          <a:p>
            <a:r>
              <a:rPr lang="en-US" altLang="zh-CN" sz="800" b="1">
                <a:solidFill>
                  <a:srgbClr val="0256B2"/>
                </a:solidFill>
                <a:ea typeface="Estrangelo Edessa"/>
                <a:cs typeface="Estrangelo Edessa"/>
              </a:rPr>
              <a:t>University of Science and Technology of China</a:t>
            </a:r>
            <a:endParaRPr lang="zh-CN" altLang="en-US" sz="800" b="1">
              <a:solidFill>
                <a:srgbClr val="0256B2"/>
              </a:solidFill>
              <a:ea typeface="Estrangelo Edessa"/>
              <a:cs typeface="Estrangelo Edessa"/>
            </a:endParaRPr>
          </a:p>
        </p:txBody>
      </p:sp>
    </p:spTree>
  </p:cSld>
  <p:clrMap bg1="lt1" tx1="dk1" bg2="lt2" tx2="dk2" accent1="accent1" accent2="accent2" accent3="accent3" accent4="accent4" accent5="accent5" accent6="accent6" hlink="hlink" folHlink="folHlink"/>
  <p:sldLayoutIdLst>
    <p:sldLayoutId id="2147484738" r:id="rId1"/>
    <p:sldLayoutId id="2147484739" r:id="rId2"/>
    <p:sldLayoutId id="2147484740" r:id="rId3"/>
    <p:sldLayoutId id="2147484741" r:id="rId4"/>
    <p:sldLayoutId id="2147484742" r:id="rId5"/>
    <p:sldLayoutId id="2147484743" r:id="rId6"/>
    <p:sldLayoutId id="2147484744" r:id="rId7"/>
    <p:sldLayoutId id="2147484745" r:id="rId8"/>
    <p:sldLayoutId id="2147484746" r:id="rId9"/>
    <p:sldLayoutId id="2147484747" r:id="rId10"/>
    <p:sldLayoutId id="2147484748" r:id="rId11"/>
  </p:sldLayoutIdLst>
  <p:transition>
    <p:random/>
  </p:transition>
  <p:timing>
    <p:tnLst>
      <p:par>
        <p:cTn id="1" dur="indefinite" restart="never" nodeType="tmRoot"/>
      </p:par>
    </p:tnLst>
  </p:timing>
  <p:hf hdr="0"/>
  <p:txStyles>
    <p:titleStyle>
      <a:lvl1pPr algn="l" rtl="0" eaLnBrk="1" fontAlgn="base" hangingPunct="1">
        <a:lnSpc>
          <a:spcPct val="90000"/>
        </a:lnSpc>
        <a:spcBef>
          <a:spcPct val="0"/>
        </a:spcBef>
        <a:spcAft>
          <a:spcPct val="0"/>
        </a:spcAft>
        <a:defRPr lang="de-DE" altLang="zh-CN" sz="4000" b="1" dirty="0">
          <a:solidFill>
            <a:srgbClr val="000099"/>
          </a:solidFill>
          <a:effectLst>
            <a:outerShdw blurRad="38100" dist="38100" dir="2700000" algn="tl">
              <a:srgbClr val="000000">
                <a:alpha val="43137"/>
              </a:srgbClr>
            </a:outerShdw>
          </a:effectLst>
          <a:latin typeface="Arial Black" pitchFamily="34" charset="0"/>
          <a:ea typeface="Aharoni"/>
          <a:cs typeface="Aharoni" pitchFamily="2" charset="-79"/>
        </a:defRPr>
      </a:lvl1pPr>
      <a:lvl2pPr algn="l" rtl="0" eaLnBrk="1" fontAlgn="base" hangingPunct="1">
        <a:lnSpc>
          <a:spcPct val="90000"/>
        </a:lnSpc>
        <a:spcBef>
          <a:spcPct val="0"/>
        </a:spcBef>
        <a:spcAft>
          <a:spcPct val="0"/>
        </a:spcAft>
        <a:defRPr sz="4000" b="1">
          <a:solidFill>
            <a:srgbClr val="000099"/>
          </a:solidFill>
          <a:latin typeface="Arial Black" pitchFamily="34" charset="0"/>
          <a:ea typeface="Aharoni"/>
          <a:cs typeface="Aharoni" pitchFamily="2" charset="-79"/>
        </a:defRPr>
      </a:lvl2pPr>
      <a:lvl3pPr algn="l" rtl="0" eaLnBrk="1" fontAlgn="base" hangingPunct="1">
        <a:lnSpc>
          <a:spcPct val="90000"/>
        </a:lnSpc>
        <a:spcBef>
          <a:spcPct val="0"/>
        </a:spcBef>
        <a:spcAft>
          <a:spcPct val="0"/>
        </a:spcAft>
        <a:defRPr sz="4000" b="1">
          <a:solidFill>
            <a:srgbClr val="000099"/>
          </a:solidFill>
          <a:latin typeface="Arial Black" pitchFamily="34" charset="0"/>
          <a:ea typeface="Aharoni"/>
          <a:cs typeface="Aharoni" pitchFamily="2" charset="-79"/>
        </a:defRPr>
      </a:lvl3pPr>
      <a:lvl4pPr algn="l" rtl="0" eaLnBrk="1" fontAlgn="base" hangingPunct="1">
        <a:lnSpc>
          <a:spcPct val="90000"/>
        </a:lnSpc>
        <a:spcBef>
          <a:spcPct val="0"/>
        </a:spcBef>
        <a:spcAft>
          <a:spcPct val="0"/>
        </a:spcAft>
        <a:defRPr sz="4000" b="1">
          <a:solidFill>
            <a:srgbClr val="000099"/>
          </a:solidFill>
          <a:latin typeface="Arial Black" pitchFamily="34" charset="0"/>
          <a:ea typeface="Aharoni"/>
          <a:cs typeface="Aharoni" pitchFamily="2" charset="-79"/>
        </a:defRPr>
      </a:lvl4pPr>
      <a:lvl5pPr algn="l" rtl="0" eaLnBrk="1" fontAlgn="base" hangingPunct="1">
        <a:lnSpc>
          <a:spcPct val="90000"/>
        </a:lnSpc>
        <a:spcBef>
          <a:spcPct val="0"/>
        </a:spcBef>
        <a:spcAft>
          <a:spcPct val="0"/>
        </a:spcAft>
        <a:defRPr sz="4000" b="1">
          <a:solidFill>
            <a:srgbClr val="000099"/>
          </a:solidFill>
          <a:latin typeface="Arial Black" pitchFamily="34" charset="0"/>
          <a:ea typeface="Aharoni"/>
          <a:cs typeface="Aharoni" pitchFamily="2" charset="-79"/>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1" fontAlgn="base" hangingPunct="1">
        <a:spcBef>
          <a:spcPct val="0"/>
        </a:spcBef>
        <a:spcAft>
          <a:spcPct val="40000"/>
        </a:spcAft>
        <a:buBlip>
          <a:blip r:embed="rId15"/>
        </a:buBlip>
        <a:defRPr sz="2000">
          <a:solidFill>
            <a:schemeClr val="tx1"/>
          </a:solidFill>
          <a:latin typeface="+mj-lt"/>
          <a:ea typeface="Estrangelo Edessa"/>
          <a:cs typeface="Estrangelo Edessa" pitchFamily="66" charset="0"/>
        </a:defRPr>
      </a:lvl1pPr>
      <a:lvl2pPr marL="444500" indent="-261938" algn="l" rtl="0" eaLnBrk="1" fontAlgn="base" hangingPunct="1">
        <a:spcBef>
          <a:spcPct val="0"/>
        </a:spcBef>
        <a:spcAft>
          <a:spcPct val="40000"/>
        </a:spcAft>
        <a:buBlip>
          <a:blip r:embed="rId16"/>
        </a:buBlip>
        <a:defRPr>
          <a:solidFill>
            <a:schemeClr val="tx1"/>
          </a:solidFill>
          <a:latin typeface="+mj-lt"/>
          <a:ea typeface="Estrangelo Edessa"/>
          <a:cs typeface="Estrangelo Edessa" pitchFamily="66" charset="0"/>
        </a:defRPr>
      </a:lvl2pPr>
      <a:lvl3pPr marL="720725" indent="-274638" algn="l" rtl="0" eaLnBrk="1" fontAlgn="base" hangingPunct="1">
        <a:spcBef>
          <a:spcPct val="0"/>
        </a:spcBef>
        <a:spcAft>
          <a:spcPct val="40000"/>
        </a:spcAft>
        <a:buChar char="•"/>
        <a:defRPr>
          <a:solidFill>
            <a:schemeClr val="tx1"/>
          </a:solidFill>
          <a:latin typeface="+mj-lt"/>
          <a:ea typeface="Estrangelo Edessa"/>
          <a:cs typeface="Estrangelo Edessa" pitchFamily="66" charset="0"/>
        </a:defRPr>
      </a:lvl3pPr>
      <a:lvl4pPr marL="987425" indent="-265113" algn="l" rtl="0" eaLnBrk="1" fontAlgn="base" hangingPunct="1">
        <a:spcBef>
          <a:spcPct val="0"/>
        </a:spcBef>
        <a:spcAft>
          <a:spcPct val="40000"/>
        </a:spcAft>
        <a:buChar char="–"/>
        <a:defRPr>
          <a:solidFill>
            <a:schemeClr val="tx1"/>
          </a:solidFill>
          <a:latin typeface="+mj-lt"/>
          <a:ea typeface="Estrangelo Edessa"/>
          <a:cs typeface="Estrangelo Edessa" pitchFamily="66" charset="0"/>
        </a:defRPr>
      </a:lvl4pPr>
      <a:lvl5pPr marL="1254125" indent="-265113" algn="l" rtl="0" eaLnBrk="1" fontAlgn="base" hangingPunct="1">
        <a:spcBef>
          <a:spcPct val="0"/>
        </a:spcBef>
        <a:spcAft>
          <a:spcPct val="40000"/>
        </a:spcAft>
        <a:buChar char="»"/>
        <a:defRPr>
          <a:solidFill>
            <a:schemeClr val="tx1"/>
          </a:solidFill>
          <a:latin typeface="+mj-lt"/>
          <a:ea typeface="Estrangelo Edessa"/>
          <a:cs typeface="Estrangelo Edessa" pitchFamily="66" charset="0"/>
        </a:defRPr>
      </a:lvl5pPr>
      <a:lvl6pPr marL="1711325" indent="-265113" algn="l" rtl="0" eaLnBrk="1" fontAlgn="base" hangingPunct="1">
        <a:spcBef>
          <a:spcPct val="0"/>
        </a:spcBef>
        <a:spcAft>
          <a:spcPct val="40000"/>
        </a:spcAft>
        <a:buChar char="»"/>
        <a:defRPr>
          <a:solidFill>
            <a:schemeClr val="tx1"/>
          </a:solidFill>
          <a:latin typeface="+mn-lt"/>
          <a:cs typeface="+mn-cs"/>
        </a:defRPr>
      </a:lvl6pPr>
      <a:lvl7pPr marL="2168525" indent="-265113" algn="l" rtl="0" eaLnBrk="1" fontAlgn="base" hangingPunct="1">
        <a:spcBef>
          <a:spcPct val="0"/>
        </a:spcBef>
        <a:spcAft>
          <a:spcPct val="40000"/>
        </a:spcAft>
        <a:buChar char="»"/>
        <a:defRPr>
          <a:solidFill>
            <a:schemeClr val="tx1"/>
          </a:solidFill>
          <a:latin typeface="+mn-lt"/>
          <a:cs typeface="+mn-cs"/>
        </a:defRPr>
      </a:lvl7pPr>
      <a:lvl8pPr marL="2625725" indent="-265113" algn="l" rtl="0" eaLnBrk="1" fontAlgn="base" hangingPunct="1">
        <a:spcBef>
          <a:spcPct val="0"/>
        </a:spcBef>
        <a:spcAft>
          <a:spcPct val="40000"/>
        </a:spcAft>
        <a:buChar char="»"/>
        <a:defRPr>
          <a:solidFill>
            <a:schemeClr val="tx1"/>
          </a:solidFill>
          <a:latin typeface="+mn-lt"/>
          <a:cs typeface="+mn-cs"/>
        </a:defRPr>
      </a:lvl8pPr>
      <a:lvl9pPr marL="3082925" indent="-265113" algn="l" rtl="0" eaLnBrk="1" fontAlgn="base" hangingPunct="1">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__6.vsd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Visio___7.vsd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1.png"/><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package" Target="../embeddings/Microsoft_Visio___8.vsdx"/></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1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48.emf"/><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package" Target="../embeddings/Microsoft_Visio___9.vsdx"/><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__2.vsd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package" Target="../embeddings/Microsoft_Visio___3.vsdx"/><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__4.vsd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3.png"/><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jpeg"/><Relationship Id="rId7"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package" Target="../embeddings/Microsoft_Visio___5.vsdx"/><Relationship Id="rId5" Type="http://schemas.openxmlformats.org/officeDocument/2006/relationships/image" Target="../media/image22.emf"/><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读出电子学需求</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mc:AlternateContent xmlns:mc="http://schemas.openxmlformats.org/markup-compatibility/2006" xmlns:a14="http://schemas.microsoft.com/office/drawing/2010/main">
        <mc:Choice Requires="a14">
          <p:sp>
            <p:nvSpPr>
              <p:cNvPr id="5" name="文本框 4"/>
              <p:cNvSpPr txBox="1"/>
              <p:nvPr/>
            </p:nvSpPr>
            <p:spPr>
              <a:xfrm>
                <a:off x="251440" y="1916804"/>
                <a:ext cx="8520112" cy="3422604"/>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高颗粒度：探测单元颗粒度为</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1</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𝑐𝑚</m:t>
                        </m:r>
                      </m:e>
                      <m:sup>
                        <m:r>
                          <a:rPr lang="en-US" altLang="zh-CN" sz="2400" b="0" i="1" smtClean="0">
                            <a:latin typeface="Cambria Math" panose="02040503050406030204" pitchFamily="18" charset="0"/>
                            <a:ea typeface="Cambria Math" panose="02040503050406030204" pitchFamily="18" charset="0"/>
                          </a:rPr>
                          <m:t>2</m:t>
                        </m:r>
                      </m:sup>
                    </m:sSup>
                  </m:oMath>
                </a14:m>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通道数约为</a:t>
                </a:r>
                <a14:m>
                  <m:oMath xmlns:m="http://schemas.openxmlformats.org/officeDocument/2006/math">
                    <m:r>
                      <a:rPr lang="en-US" altLang="zh-CN" sz="2400" b="0" i="1" smtClean="0">
                        <a:latin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5</m:t>
                        </m:r>
                      </m:sup>
                    </m:sSup>
                    <m:r>
                      <a:rPr lang="en-US" altLang="zh-CN" sz="2400" b="0" i="0" smtClean="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𝑚</m:t>
                        </m:r>
                      </m:e>
                      <m:sup>
                        <m:r>
                          <a:rPr lang="en-US" altLang="zh-CN" sz="2400" i="1" dirty="0">
                            <a:latin typeface="Cambria Math" panose="02040503050406030204" pitchFamily="18" charset="0"/>
                          </a:rPr>
                          <m:t>3</m:t>
                        </m:r>
                      </m:sup>
                    </m:sSup>
                  </m:oMath>
                </a14:m>
                <a:endParaRPr lang="en-US" altLang="zh-CN" sz="2400" dirty="0" smtClean="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功耗：</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&lt;1mW/channel</a:t>
                </a: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动态范围：覆盖低能区</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0~70fC</a:t>
                </a: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可分辨电荷量：</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&lt; 4fC</a:t>
                </a: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前端电子学厚度</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&lt; 3mm</a:t>
                </a:r>
                <a:r>
                  <a:rPr lang="zh-CN" altLang="en-US" sz="2400" dirty="0">
                    <a:latin typeface="黑体" panose="02010609060101010101" pitchFamily="49" charset="-122"/>
                    <a:ea typeface="黑体" panose="02010609060101010101" pitchFamily="49" charset="-122"/>
                  </a:rPr>
                  <a:t>（减小</a:t>
                </a:r>
                <a:r>
                  <a:rPr lang="zh-CN" altLang="en-US" sz="2400" dirty="0" smtClean="0">
                    <a:latin typeface="黑体" panose="02010609060101010101" pitchFamily="49" charset="-122"/>
                    <a:ea typeface="黑体" panose="02010609060101010101" pitchFamily="49" charset="-122"/>
                  </a:rPr>
                  <a:t>死区）</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数据获取</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海量</a:t>
                </a:r>
                <a:r>
                  <a:rPr lang="zh-CN" altLang="en-US" sz="2400" dirty="0">
                    <a:latin typeface="黑体" panose="02010609060101010101" pitchFamily="49" charset="-122"/>
                    <a:ea typeface="黑体" panose="02010609060101010101" pitchFamily="49" charset="-122"/>
                  </a:rPr>
                  <a:t>通道</a:t>
                </a:r>
                <a:r>
                  <a:rPr lang="zh-CN" altLang="en-US" sz="2400" dirty="0" smtClean="0">
                    <a:latin typeface="黑体" panose="02010609060101010101" pitchFamily="49" charset="-122"/>
                    <a:ea typeface="黑体" panose="02010609060101010101" pitchFamily="49" charset="-122"/>
                  </a:rPr>
                  <a:t>数</a:t>
                </a:r>
                <a:r>
                  <a:rPr lang="en-US" altLang="zh-CN" sz="2400" dirty="0" smtClean="0">
                    <a:latin typeface="黑体" panose="02010609060101010101" pitchFamily="49" charset="-122"/>
                    <a:ea typeface="黑体" panose="02010609060101010101" pitchFamily="49" charset="-122"/>
                  </a:rPr>
                  <a:t>)</a:t>
                </a:r>
              </a:p>
            </p:txBody>
          </p:sp>
        </mc:Choice>
        <mc:Fallback xmlns="">
          <p:sp>
            <p:nvSpPr>
              <p:cNvPr id="5" name="文本框 4"/>
              <p:cNvSpPr txBox="1">
                <a:spLocks noRot="1" noChangeAspect="1" noMove="1" noResize="1" noEditPoints="1" noAdjustHandles="1" noChangeArrowheads="1" noChangeShapeType="1" noTextEdit="1"/>
              </p:cNvSpPr>
              <p:nvPr/>
            </p:nvSpPr>
            <p:spPr>
              <a:xfrm>
                <a:off x="251440" y="1916804"/>
                <a:ext cx="8520112" cy="3422604"/>
              </a:xfrm>
              <a:prstGeom prst="rect">
                <a:avLst/>
              </a:prstGeom>
              <a:blipFill rotWithShape="0">
                <a:blip r:embed="rId3"/>
                <a:stretch>
                  <a:fillRect l="-930" b="-7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9473087"/>
      </p:ext>
    </p:extLst>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原型</a:t>
            </a:r>
            <a:r>
              <a:rPr lang="en-US" altLang="zh-CN" dirty="0" smtClean="0">
                <a:latin typeface="黑体" panose="02010609060101010101" pitchFamily="49" charset="-122"/>
                <a:ea typeface="黑体" panose="02010609060101010101" pitchFamily="49" charset="-122"/>
              </a:rPr>
              <a:t>MICROROC</a:t>
            </a:r>
            <a:r>
              <a:rPr lang="zh-CN" altLang="en-US" dirty="0" smtClean="0">
                <a:latin typeface="黑体" panose="02010609060101010101" pitchFamily="49" charset="-122"/>
                <a:ea typeface="黑体" panose="02010609060101010101" pitchFamily="49" charset="-122"/>
              </a:rPr>
              <a:t>测试板</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descr="F:\我的博士毕业论文\参考资料\图片\SDHCAL\IMG_0933.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2" y="1054191"/>
            <a:ext cx="7094855" cy="3184525"/>
          </a:xfrm>
          <a:prstGeom prst="rect">
            <a:avLst/>
          </a:prstGeom>
          <a:noFill/>
          <a:ln>
            <a:noFill/>
          </a:ln>
        </p:spPr>
      </p:pic>
      <p:sp>
        <p:nvSpPr>
          <p:cNvPr id="6" name="矩形 5"/>
          <p:cNvSpPr/>
          <p:nvPr/>
        </p:nvSpPr>
        <p:spPr>
          <a:xfrm>
            <a:off x="1024572" y="4539881"/>
            <a:ext cx="5881456" cy="1338828"/>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p"/>
            </a:pP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片</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MICROROC</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菊花链式连接，减少与</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FPGA</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的连接管脚</a:t>
            </a:r>
            <a:endParaRPr lang="en-US" altLang="zh-CN" kern="100" dirty="0" smtClean="0">
              <a:latin typeface="黑体" panose="02010609060101010101" pitchFamily="49" charset="-122"/>
              <a:ea typeface="黑体" panose="02010609060101010101" pitchFamily="49" charset="-122"/>
              <a:cs typeface="Times New Roman" panose="02020603050405020304" pitchFamily="18" charset="0"/>
            </a:endParaRPr>
          </a:p>
          <a:p>
            <a:pPr marL="285750" lvl="0" indent="-285750" algn="just">
              <a:lnSpc>
                <a:spcPct val="150000"/>
              </a:lnSpc>
              <a:spcAft>
                <a:spcPts val="0"/>
              </a:spcAft>
              <a:buFont typeface="Wingdings" panose="05000000000000000000" pitchFamily="2" charset="2"/>
              <a:buChar char="p"/>
            </a:pP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与</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DIF</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板通过刚柔板互联</a:t>
            </a:r>
            <a:endParaRPr lang="en-US" altLang="zh-CN" kern="100" dirty="0" smtClean="0">
              <a:latin typeface="黑体" panose="02010609060101010101" pitchFamily="49" charset="-122"/>
              <a:ea typeface="黑体" panose="02010609060101010101" pitchFamily="49" charset="-122"/>
              <a:cs typeface="Times New Roman" panose="02020603050405020304" pitchFamily="18" charset="0"/>
            </a:endParaRPr>
          </a:p>
          <a:p>
            <a:pPr marL="285750" lvl="0" indent="-285750" algn="just">
              <a:lnSpc>
                <a:spcPct val="150000"/>
              </a:lnSpc>
              <a:spcAft>
                <a:spcPts val="0"/>
              </a:spcAft>
              <a:buFont typeface="Wingdings" panose="05000000000000000000" pitchFamily="2" charset="2"/>
              <a:buChar char="p"/>
            </a:pP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可选择供电模式</a:t>
            </a:r>
            <a:endParaRPr lang="zh-CN" altLang="zh-CN" kern="100" dirty="0">
              <a:latin typeface="黑体" panose="02010609060101010101" pitchFamily="49" charset="-122"/>
              <a:ea typeface="黑体" panose="02010609060101010101" pitchFamily="49" charset="-122"/>
              <a:cs typeface="Times New Roman" panose="02020603050405020304" pitchFamily="18" charset="0"/>
            </a:endParaRPr>
          </a:p>
        </p:txBody>
      </p:sp>
      <p:cxnSp>
        <p:nvCxnSpPr>
          <p:cNvPr id="8" name="直接箭头连接符 7"/>
          <p:cNvCxnSpPr/>
          <p:nvPr/>
        </p:nvCxnSpPr>
        <p:spPr bwMode="auto">
          <a:xfrm flipH="1" flipV="1">
            <a:off x="5447506" y="3212972"/>
            <a:ext cx="312648" cy="432056"/>
          </a:xfrm>
          <a:prstGeom prst="straightConnector1">
            <a:avLst/>
          </a:prstGeom>
          <a:solidFill>
            <a:schemeClr val="accent1"/>
          </a:solidFill>
          <a:ln w="38100" cap="flat" cmpd="sng" algn="ctr">
            <a:solidFill>
              <a:srgbClr val="FFFF00"/>
            </a:solidFill>
            <a:prstDash val="solid"/>
            <a:round/>
            <a:headEnd type="none" w="med" len="med"/>
            <a:tailEnd type="triangle"/>
          </a:ln>
          <a:effectLst/>
        </p:spPr>
      </p:cxnSp>
      <p:sp>
        <p:nvSpPr>
          <p:cNvPr id="10" name="文本框 9"/>
          <p:cNvSpPr txBox="1"/>
          <p:nvPr/>
        </p:nvSpPr>
        <p:spPr>
          <a:xfrm>
            <a:off x="5360044" y="3560055"/>
            <a:ext cx="800219" cy="276999"/>
          </a:xfrm>
          <a:prstGeom prst="rect">
            <a:avLst/>
          </a:prstGeom>
          <a:noFill/>
        </p:spPr>
        <p:txBody>
          <a:bodyPr wrap="none" rtlCol="0">
            <a:spAutoFit/>
          </a:bodyPr>
          <a:lstStyle/>
          <a:p>
            <a:r>
              <a:rPr lang="zh-CN" altLang="en-US" sz="1200" dirty="0" smtClean="0">
                <a:solidFill>
                  <a:srgbClr val="FFFF00"/>
                </a:solidFill>
                <a:latin typeface="黑体" panose="02010609060101010101" pitchFamily="49" charset="-122"/>
                <a:ea typeface="黑体" panose="02010609060101010101" pitchFamily="49" charset="-122"/>
              </a:rPr>
              <a:t>刻度通道</a:t>
            </a:r>
            <a:endParaRPr lang="zh-CN" altLang="en-US" sz="1200" dirty="0">
              <a:solidFill>
                <a:srgbClr val="FFFF00"/>
              </a:solidFill>
              <a:latin typeface="黑体" panose="02010609060101010101" pitchFamily="49" charset="-122"/>
              <a:ea typeface="黑体" panose="02010609060101010101" pitchFamily="49" charset="-122"/>
            </a:endParaRPr>
          </a:p>
        </p:txBody>
      </p:sp>
      <p:cxnSp>
        <p:nvCxnSpPr>
          <p:cNvPr id="11" name="直接箭头连接符 10"/>
          <p:cNvCxnSpPr/>
          <p:nvPr/>
        </p:nvCxnSpPr>
        <p:spPr bwMode="auto">
          <a:xfrm flipV="1">
            <a:off x="4485125" y="1808791"/>
            <a:ext cx="518931" cy="748778"/>
          </a:xfrm>
          <a:prstGeom prst="straightConnector1">
            <a:avLst/>
          </a:prstGeom>
          <a:solidFill>
            <a:schemeClr val="accent1"/>
          </a:solidFill>
          <a:ln w="38100" cap="flat" cmpd="sng" algn="ctr">
            <a:solidFill>
              <a:srgbClr val="FFFF00"/>
            </a:solidFill>
            <a:prstDash val="solid"/>
            <a:round/>
            <a:headEnd type="none" w="med" len="med"/>
            <a:tailEnd type="triangle"/>
          </a:ln>
          <a:effectLst/>
        </p:spPr>
      </p:cxnSp>
      <p:cxnSp>
        <p:nvCxnSpPr>
          <p:cNvPr id="14" name="直接箭头连接符 13"/>
          <p:cNvCxnSpPr/>
          <p:nvPr/>
        </p:nvCxnSpPr>
        <p:spPr bwMode="auto">
          <a:xfrm>
            <a:off x="4485125" y="2834568"/>
            <a:ext cx="518931" cy="725487"/>
          </a:xfrm>
          <a:prstGeom prst="straightConnector1">
            <a:avLst/>
          </a:prstGeom>
          <a:solidFill>
            <a:schemeClr val="accent1"/>
          </a:solidFill>
          <a:ln w="38100" cap="flat" cmpd="sng" algn="ctr">
            <a:solidFill>
              <a:srgbClr val="FFFF00"/>
            </a:solidFill>
            <a:prstDash val="solid"/>
            <a:round/>
            <a:headEnd type="none" w="med" len="med"/>
            <a:tailEnd type="triangle"/>
          </a:ln>
          <a:effectLst/>
        </p:spPr>
      </p:cxnSp>
      <p:sp>
        <p:nvSpPr>
          <p:cNvPr id="17" name="文本框 16"/>
          <p:cNvSpPr txBox="1"/>
          <p:nvPr/>
        </p:nvSpPr>
        <p:spPr>
          <a:xfrm>
            <a:off x="4203837" y="2557569"/>
            <a:ext cx="1107996" cy="276999"/>
          </a:xfrm>
          <a:prstGeom prst="rect">
            <a:avLst/>
          </a:prstGeom>
          <a:noFill/>
        </p:spPr>
        <p:txBody>
          <a:bodyPr wrap="none" rtlCol="0">
            <a:spAutoFit/>
          </a:bodyPr>
          <a:lstStyle/>
          <a:p>
            <a:r>
              <a:rPr lang="zh-CN" altLang="en-US" sz="1200" dirty="0" smtClean="0">
                <a:solidFill>
                  <a:srgbClr val="FFFF00"/>
                </a:solidFill>
                <a:latin typeface="黑体" panose="02010609060101010101" pitchFamily="49" charset="-122"/>
                <a:ea typeface="黑体" panose="02010609060101010101" pitchFamily="49" charset="-122"/>
              </a:rPr>
              <a:t>模拟信号输入</a:t>
            </a:r>
            <a:endParaRPr lang="zh-CN" altLang="en-US" sz="1200" dirty="0">
              <a:solidFill>
                <a:srgbClr val="FFFF00"/>
              </a:solidFill>
              <a:latin typeface="黑体" panose="02010609060101010101" pitchFamily="49" charset="-122"/>
              <a:ea typeface="黑体" panose="02010609060101010101" pitchFamily="49" charset="-122"/>
            </a:endParaRPr>
          </a:p>
        </p:txBody>
      </p:sp>
      <p:sp>
        <p:nvSpPr>
          <p:cNvPr id="20" name="文本框 19"/>
          <p:cNvSpPr txBox="1"/>
          <p:nvPr/>
        </p:nvSpPr>
        <p:spPr>
          <a:xfrm>
            <a:off x="6563742" y="2666154"/>
            <a:ext cx="1184940" cy="276999"/>
          </a:xfrm>
          <a:prstGeom prst="rect">
            <a:avLst/>
          </a:prstGeom>
          <a:noFill/>
        </p:spPr>
        <p:txBody>
          <a:bodyPr wrap="none" rtlCol="0">
            <a:spAutoFit/>
          </a:bodyPr>
          <a:lstStyle/>
          <a:p>
            <a:r>
              <a:rPr lang="zh-CN" altLang="en-US" sz="1200" dirty="0" smtClean="0">
                <a:solidFill>
                  <a:srgbClr val="FFFF00"/>
                </a:solidFill>
                <a:latin typeface="黑体" panose="02010609060101010101" pitchFamily="49" charset="-122"/>
                <a:ea typeface="黑体" panose="02010609060101010101" pitchFamily="49" charset="-122"/>
              </a:rPr>
              <a:t>与</a:t>
            </a:r>
            <a:r>
              <a:rPr lang="en-US" altLang="zh-CN" sz="1200" dirty="0" smtClean="0">
                <a:solidFill>
                  <a:srgbClr val="FFFF00"/>
                </a:solidFill>
                <a:latin typeface="黑体" panose="02010609060101010101" pitchFamily="49" charset="-122"/>
                <a:ea typeface="黑体" panose="02010609060101010101" pitchFamily="49" charset="-122"/>
              </a:rPr>
              <a:t>DIF</a:t>
            </a:r>
            <a:r>
              <a:rPr lang="zh-CN" altLang="en-US" sz="1200" dirty="0" smtClean="0">
                <a:solidFill>
                  <a:srgbClr val="FFFF00"/>
                </a:solidFill>
                <a:latin typeface="黑体" panose="02010609060101010101" pitchFamily="49" charset="-122"/>
                <a:ea typeface="黑体" panose="02010609060101010101" pitchFamily="49" charset="-122"/>
              </a:rPr>
              <a:t>连接电缆</a:t>
            </a:r>
            <a:endParaRPr lang="zh-CN" altLang="en-US" sz="1200"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77911782"/>
      </p:ext>
    </p:ext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原型</a:t>
            </a:r>
            <a:r>
              <a:rPr lang="en-US" altLang="zh-CN" dirty="0" smtClean="0">
                <a:latin typeface="黑体" panose="02010609060101010101" pitchFamily="49" charset="-122"/>
                <a:ea typeface="黑体" panose="02010609060101010101" pitchFamily="49" charset="-122"/>
              </a:rPr>
              <a:t>DIF</a:t>
            </a:r>
            <a:r>
              <a:rPr lang="zh-CN" altLang="en-US" dirty="0" smtClean="0">
                <a:latin typeface="黑体" panose="02010609060101010101" pitchFamily="49" charset="-122"/>
                <a:ea typeface="黑体" panose="02010609060101010101" pitchFamily="49" charset="-122"/>
              </a:rPr>
              <a:t>原理框图</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graphicFrame>
        <p:nvGraphicFramePr>
          <p:cNvPr id="6" name="对象 5"/>
          <p:cNvGraphicFramePr>
            <a:graphicFrameLocks noChangeAspect="1"/>
          </p:cNvGraphicFramePr>
          <p:nvPr>
            <p:extLst/>
          </p:nvPr>
        </p:nvGraphicFramePr>
        <p:xfrm>
          <a:off x="825758" y="1592762"/>
          <a:ext cx="7492483" cy="3888504"/>
        </p:xfrm>
        <a:graphic>
          <a:graphicData uri="http://schemas.openxmlformats.org/presentationml/2006/ole">
            <mc:AlternateContent xmlns:mc="http://schemas.openxmlformats.org/markup-compatibility/2006">
              <mc:Choice xmlns:v="urn:schemas-microsoft-com:vml" Requires="v">
                <p:oleObj spid="_x0000_s5134" name="Visio" r:id="rId3" imgW="8191604" imgH="4259641" progId="Visio.Drawing.15">
                  <p:embed/>
                </p:oleObj>
              </mc:Choice>
              <mc:Fallback>
                <p:oleObj name="Visio" r:id="rId3" imgW="8191604" imgH="4259641"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758" y="1592762"/>
                        <a:ext cx="7492483" cy="3888504"/>
                      </a:xfrm>
                      <a:prstGeom prst="rect">
                        <a:avLst/>
                      </a:prstGeom>
                      <a:noFill/>
                    </p:spPr>
                  </p:pic>
                </p:oleObj>
              </mc:Fallback>
            </mc:AlternateContent>
          </a:graphicData>
        </a:graphic>
      </p:graphicFrame>
    </p:spTree>
    <p:extLst>
      <p:ext uri="{BB962C8B-B14F-4D97-AF65-F5344CB8AC3E}">
        <p14:creationId xmlns:p14="http://schemas.microsoft.com/office/powerpoint/2010/main" val="2867058825"/>
      </p:ext>
    </p:ext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原型</a:t>
            </a:r>
            <a:r>
              <a:rPr lang="en-US" altLang="zh-CN" dirty="0" smtClean="0">
                <a:latin typeface="黑体" panose="02010609060101010101" pitchFamily="49" charset="-122"/>
                <a:ea typeface="黑体" panose="02010609060101010101" pitchFamily="49" charset="-122"/>
              </a:rPr>
              <a:t>DIF</a:t>
            </a:r>
            <a:r>
              <a:rPr lang="zh-CN" altLang="en-US" dirty="0" smtClean="0">
                <a:latin typeface="黑体" panose="02010609060101010101" pitchFamily="49" charset="-122"/>
                <a:ea typeface="黑体" panose="02010609060101010101" pitchFamily="49" charset="-122"/>
              </a:rPr>
              <a:t>板</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5" name="Rectangle 2"/>
          <p:cNvSpPr>
            <a:spLocks noChangeArrowheads="1"/>
          </p:cNvSpPr>
          <p:nvPr/>
        </p:nvSpPr>
        <p:spPr bwMode="auto">
          <a:xfrm>
            <a:off x="309458" y="15927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1302557" y="1592762"/>
            <a:ext cx="5076657" cy="3472847"/>
          </a:xfrm>
          <a:prstGeom prst="rect">
            <a:avLst/>
          </a:prstGeom>
        </p:spPr>
      </p:pic>
      <p:sp>
        <p:nvSpPr>
          <p:cNvPr id="8" name="线形标注 2 7"/>
          <p:cNvSpPr/>
          <p:nvPr/>
        </p:nvSpPr>
        <p:spPr bwMode="auto">
          <a:xfrm>
            <a:off x="3580368" y="1102704"/>
            <a:ext cx="864112" cy="417133"/>
          </a:xfrm>
          <a:prstGeom prst="borderCallout2">
            <a:avLst>
              <a:gd name="adj1" fmla="val 38844"/>
              <a:gd name="adj2" fmla="val -271"/>
              <a:gd name="adj3" fmla="val 46151"/>
              <a:gd name="adj4" fmla="val -11292"/>
              <a:gd name="adj5" fmla="val 169993"/>
              <a:gd name="adj6" fmla="val -5917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rPr>
              <a:t>DTCC</a:t>
            </a:r>
            <a:endParaRPr kumimoji="0" lang="zh-CN" altLang="en-US" sz="2000" b="0" i="0" u="none" strike="noStrike" cap="none" normalizeH="0" baseline="0" dirty="0" smtClean="0">
              <a:ln>
                <a:noFill/>
              </a:ln>
              <a:solidFill>
                <a:schemeClr val="tx1"/>
              </a:solidFill>
              <a:effectLst/>
              <a:latin typeface="Arial" charset="0"/>
            </a:endParaRPr>
          </a:p>
        </p:txBody>
      </p:sp>
      <p:sp>
        <p:nvSpPr>
          <p:cNvPr id="9" name="线形标注 2 8"/>
          <p:cNvSpPr/>
          <p:nvPr/>
        </p:nvSpPr>
        <p:spPr bwMode="auto">
          <a:xfrm>
            <a:off x="6456990" y="1527713"/>
            <a:ext cx="864112" cy="417133"/>
          </a:xfrm>
          <a:prstGeom prst="borderCallout2">
            <a:avLst>
              <a:gd name="adj1" fmla="val 38844"/>
              <a:gd name="adj2" fmla="val -271"/>
              <a:gd name="adj3" fmla="val 46151"/>
              <a:gd name="adj4" fmla="val -11292"/>
              <a:gd name="adj5" fmla="val 132544"/>
              <a:gd name="adj6" fmla="val -30294"/>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000" dirty="0" err="1" smtClean="0">
                <a:solidFill>
                  <a:schemeClr val="tx1"/>
                </a:solidFill>
                <a:latin typeface="Arial" charset="0"/>
              </a:rPr>
              <a:t>GbE</a:t>
            </a:r>
            <a:endParaRPr kumimoji="0" lang="zh-CN" altLang="en-US" sz="2000" b="0" i="0" u="none" strike="noStrike" cap="none" normalizeH="0" baseline="0" dirty="0" smtClean="0">
              <a:ln>
                <a:noFill/>
              </a:ln>
              <a:solidFill>
                <a:schemeClr val="tx1"/>
              </a:solidFill>
              <a:effectLst/>
              <a:latin typeface="Arial" charset="0"/>
            </a:endParaRPr>
          </a:p>
        </p:txBody>
      </p:sp>
      <p:sp>
        <p:nvSpPr>
          <p:cNvPr id="10" name="线形标注 2 9"/>
          <p:cNvSpPr/>
          <p:nvPr/>
        </p:nvSpPr>
        <p:spPr bwMode="auto">
          <a:xfrm>
            <a:off x="6495346" y="2559346"/>
            <a:ext cx="864112" cy="417133"/>
          </a:xfrm>
          <a:prstGeom prst="borderCallout2">
            <a:avLst>
              <a:gd name="adj1" fmla="val 38844"/>
              <a:gd name="adj2" fmla="val -271"/>
              <a:gd name="adj3" fmla="val 46151"/>
              <a:gd name="adj4" fmla="val -11292"/>
              <a:gd name="adj5" fmla="val 114733"/>
              <a:gd name="adj6" fmla="val -5718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000" dirty="0" smtClean="0">
                <a:solidFill>
                  <a:schemeClr val="tx1"/>
                </a:solidFill>
                <a:latin typeface="Arial" charset="0"/>
              </a:rPr>
              <a:t>USB</a:t>
            </a:r>
            <a:endParaRPr kumimoji="0" lang="zh-CN" altLang="en-US" sz="2000" b="0" i="0" u="none" strike="noStrike" cap="none" normalizeH="0" baseline="0" dirty="0" smtClean="0">
              <a:ln>
                <a:noFill/>
              </a:ln>
              <a:solidFill>
                <a:schemeClr val="tx1"/>
              </a:solidFill>
              <a:effectLst/>
              <a:latin typeface="Arial" charset="0"/>
            </a:endParaRPr>
          </a:p>
        </p:txBody>
      </p:sp>
      <p:sp>
        <p:nvSpPr>
          <p:cNvPr id="11" name="线形标注 2 10"/>
          <p:cNvSpPr/>
          <p:nvPr/>
        </p:nvSpPr>
        <p:spPr bwMode="auto">
          <a:xfrm>
            <a:off x="6495346" y="3626371"/>
            <a:ext cx="864112" cy="417133"/>
          </a:xfrm>
          <a:prstGeom prst="borderCallout2">
            <a:avLst>
              <a:gd name="adj1" fmla="val 38844"/>
              <a:gd name="adj2" fmla="val -271"/>
              <a:gd name="adj3" fmla="val 46151"/>
              <a:gd name="adj4" fmla="val -11292"/>
              <a:gd name="adj5" fmla="val 96465"/>
              <a:gd name="adj6" fmla="val -5564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000" dirty="0" smtClean="0">
                <a:solidFill>
                  <a:schemeClr val="tx1"/>
                </a:solidFill>
                <a:latin typeface="Arial" charset="0"/>
              </a:rPr>
              <a:t>SFP</a:t>
            </a:r>
            <a:endParaRPr kumimoji="0" lang="zh-CN" altLang="en-US" sz="2000" b="0" i="0" u="none" strike="noStrike" cap="none" normalizeH="0" baseline="0" dirty="0" smtClean="0">
              <a:ln>
                <a:noFill/>
              </a:ln>
              <a:solidFill>
                <a:schemeClr val="tx1"/>
              </a:solidFill>
              <a:effectLst/>
              <a:latin typeface="Arial" charset="0"/>
            </a:endParaRPr>
          </a:p>
        </p:txBody>
      </p:sp>
      <p:sp>
        <p:nvSpPr>
          <p:cNvPr id="13" name="线形标注 2 12"/>
          <p:cNvSpPr/>
          <p:nvPr/>
        </p:nvSpPr>
        <p:spPr bwMode="auto">
          <a:xfrm>
            <a:off x="2034907" y="1097707"/>
            <a:ext cx="1080140" cy="417133"/>
          </a:xfrm>
          <a:prstGeom prst="borderCallout2">
            <a:avLst>
              <a:gd name="adj1" fmla="val 105064"/>
              <a:gd name="adj2" fmla="val 73068"/>
              <a:gd name="adj3" fmla="val 144339"/>
              <a:gd name="adj4" fmla="val 65207"/>
              <a:gd name="adj5" fmla="val 376338"/>
              <a:gd name="adj6" fmla="val 6351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000" dirty="0" smtClean="0">
                <a:solidFill>
                  <a:schemeClr val="tx1"/>
                </a:solidFill>
                <a:latin typeface="Arial" charset="0"/>
              </a:rPr>
              <a:t>AD9220</a:t>
            </a:r>
            <a:endParaRPr kumimoji="0" lang="zh-CN" altLang="en-US" sz="2000" b="0" i="0" u="none" strike="noStrike" cap="none" normalizeH="0" baseline="0" dirty="0" smtClean="0">
              <a:ln>
                <a:noFill/>
              </a:ln>
              <a:solidFill>
                <a:schemeClr val="tx1"/>
              </a:solidFill>
              <a:effectLst/>
              <a:latin typeface="Arial" charset="0"/>
            </a:endParaRPr>
          </a:p>
        </p:txBody>
      </p:sp>
      <p:sp>
        <p:nvSpPr>
          <p:cNvPr id="14" name="线形标注 2 13"/>
          <p:cNvSpPr/>
          <p:nvPr/>
        </p:nvSpPr>
        <p:spPr bwMode="auto">
          <a:xfrm>
            <a:off x="114403" y="2874878"/>
            <a:ext cx="1454178" cy="417133"/>
          </a:xfrm>
          <a:prstGeom prst="borderCallout2">
            <a:avLst>
              <a:gd name="adj1" fmla="val 54828"/>
              <a:gd name="adj2" fmla="val 97833"/>
              <a:gd name="adj3" fmla="val 80403"/>
              <a:gd name="adj4" fmla="val 118778"/>
              <a:gd name="adj5" fmla="val 99509"/>
              <a:gd name="adj6" fmla="val 12132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rPr>
              <a:t>测试板接口</a:t>
            </a:r>
          </a:p>
        </p:txBody>
      </p:sp>
      <p:sp>
        <p:nvSpPr>
          <p:cNvPr id="17" name="线形标注 2 16"/>
          <p:cNvSpPr/>
          <p:nvPr/>
        </p:nvSpPr>
        <p:spPr bwMode="auto">
          <a:xfrm>
            <a:off x="114403" y="4245281"/>
            <a:ext cx="1454178" cy="417133"/>
          </a:xfrm>
          <a:prstGeom prst="borderCallout2">
            <a:avLst>
              <a:gd name="adj1" fmla="val 54828"/>
              <a:gd name="adj2" fmla="val 97833"/>
              <a:gd name="adj3" fmla="val 90298"/>
              <a:gd name="adj4" fmla="val 115721"/>
              <a:gd name="adj5" fmla="val 113209"/>
              <a:gd name="adj6" fmla="val 1466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rPr>
              <a:t>电源输入</a:t>
            </a:r>
          </a:p>
        </p:txBody>
      </p:sp>
      <p:sp>
        <p:nvSpPr>
          <p:cNvPr id="18" name="线形标注 2 17"/>
          <p:cNvSpPr/>
          <p:nvPr/>
        </p:nvSpPr>
        <p:spPr bwMode="auto">
          <a:xfrm>
            <a:off x="2726748" y="4695669"/>
            <a:ext cx="1088225" cy="417133"/>
          </a:xfrm>
          <a:prstGeom prst="borderCallout2">
            <a:avLst>
              <a:gd name="adj1" fmla="val -21438"/>
              <a:gd name="adj2" fmla="val 53448"/>
              <a:gd name="adj3" fmla="val -69848"/>
              <a:gd name="adj4" fmla="val 61861"/>
              <a:gd name="adj5" fmla="val -306334"/>
              <a:gd name="adj6" fmla="val 8687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rPr>
              <a:t> Artix-7</a:t>
            </a:r>
            <a:endParaRPr kumimoji="0" lang="zh-CN" altLang="en-US" sz="2000" b="0" i="0" u="none" strike="noStrike" cap="none" normalizeH="0" baseline="0" dirty="0" smtClean="0">
              <a:ln>
                <a:noFill/>
              </a:ln>
              <a:solidFill>
                <a:schemeClr val="tx1"/>
              </a:solidFill>
              <a:effectLst/>
              <a:latin typeface="Arial" charset="0"/>
            </a:endParaRPr>
          </a:p>
        </p:txBody>
      </p:sp>
      <p:sp>
        <p:nvSpPr>
          <p:cNvPr id="19" name="线形标注 2 18"/>
          <p:cNvSpPr/>
          <p:nvPr/>
        </p:nvSpPr>
        <p:spPr bwMode="auto">
          <a:xfrm>
            <a:off x="114403" y="1873806"/>
            <a:ext cx="1497032" cy="417133"/>
          </a:xfrm>
          <a:prstGeom prst="borderCallout2">
            <a:avLst>
              <a:gd name="adj1" fmla="val 52545"/>
              <a:gd name="adj2" fmla="val 104814"/>
              <a:gd name="adj3" fmla="val 53002"/>
              <a:gd name="adj4" fmla="val 128699"/>
              <a:gd name="adj5" fmla="val 84058"/>
              <a:gd name="adj6" fmla="val 137305"/>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rPr>
              <a:t>测试板供电</a:t>
            </a:r>
          </a:p>
        </p:txBody>
      </p:sp>
      <p:pic>
        <p:nvPicPr>
          <p:cNvPr id="20" name="图片 19"/>
          <p:cNvPicPr/>
          <p:nvPr/>
        </p:nvPicPr>
        <p:blipFill>
          <a:blip r:embed="rId4"/>
          <a:stretch>
            <a:fillRect/>
          </a:stretch>
        </p:blipFill>
        <p:spPr>
          <a:xfrm>
            <a:off x="4813866" y="5161280"/>
            <a:ext cx="4150360" cy="1328420"/>
          </a:xfrm>
          <a:prstGeom prst="rect">
            <a:avLst/>
          </a:prstGeom>
        </p:spPr>
      </p:pic>
      <p:sp>
        <p:nvSpPr>
          <p:cNvPr id="21" name="矩形 20"/>
          <p:cNvSpPr/>
          <p:nvPr/>
        </p:nvSpPr>
        <p:spPr>
          <a:xfrm>
            <a:off x="6495346" y="5456158"/>
            <a:ext cx="2133509"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XC7A100TFGG484</a:t>
            </a:r>
            <a:endParaRPr lang="zh-CN" altLang="en-US" dirty="0">
              <a:latin typeface="黑体" panose="02010609060101010101" pitchFamily="49" charset="-122"/>
              <a:ea typeface="黑体" panose="02010609060101010101" pitchFamily="49" charset="-122"/>
            </a:endParaRPr>
          </a:p>
        </p:txBody>
      </p:sp>
      <p:sp>
        <p:nvSpPr>
          <p:cNvPr id="23" name="矩形 22"/>
          <p:cNvSpPr/>
          <p:nvPr/>
        </p:nvSpPr>
        <p:spPr>
          <a:xfrm>
            <a:off x="158455" y="5508399"/>
            <a:ext cx="4413545" cy="400110"/>
          </a:xfrm>
          <a:prstGeom prst="rect">
            <a:avLst/>
          </a:prstGeom>
        </p:spPr>
        <p:txBody>
          <a:bodyPr wrap="square">
            <a:spAutoFit/>
          </a:bodyPr>
          <a:lstStyle/>
          <a:p>
            <a:r>
              <a:rPr lang="zh-CN" altLang="en-US" sz="2000" dirty="0" smtClean="0">
                <a:latin typeface="黑体" panose="02010609060101010101" pitchFamily="49" charset="-122"/>
                <a:ea typeface="黑体" panose="02010609060101010101" pitchFamily="49" charset="-122"/>
              </a:rPr>
              <a:t>主控</a:t>
            </a:r>
            <a:r>
              <a:rPr lang="en-US" altLang="zh-CN" sz="2000" dirty="0" smtClean="0">
                <a:latin typeface="黑体" panose="02010609060101010101" pitchFamily="49" charset="-122"/>
                <a:ea typeface="黑体" panose="02010609060101010101" pitchFamily="49" charset="-122"/>
              </a:rPr>
              <a:t>FPGA</a:t>
            </a:r>
            <a:r>
              <a:rPr lang="zh-CN" altLang="en-US" sz="2000" dirty="0" smtClean="0">
                <a:latin typeface="黑体" panose="02010609060101010101" pitchFamily="49" charset="-122"/>
                <a:ea typeface="黑体" panose="02010609060101010101" pitchFamily="49" charset="-122"/>
              </a:rPr>
              <a:t>采用</a:t>
            </a:r>
            <a:r>
              <a:rPr lang="en-US" altLang="zh-CN" sz="2000" dirty="0" smtClean="0">
                <a:latin typeface="黑体" panose="02010609060101010101" pitchFamily="49" charset="-122"/>
                <a:ea typeface="黑体" panose="02010609060101010101" pitchFamily="49" charset="-122"/>
              </a:rPr>
              <a:t>Xilinx</a:t>
            </a:r>
            <a:r>
              <a:rPr lang="zh-CN" altLang="en-US" sz="2000" dirty="0" smtClean="0">
                <a:latin typeface="黑体" panose="02010609060101010101" pitchFamily="49" charset="-122"/>
                <a:ea typeface="黑体" panose="02010609060101010101" pitchFamily="49" charset="-122"/>
              </a:rPr>
              <a:t>高性价比</a:t>
            </a:r>
            <a:r>
              <a:rPr lang="en-US" altLang="zh-CN" sz="2000" dirty="0" smtClean="0">
                <a:latin typeface="黑体" panose="02010609060101010101" pitchFamily="49" charset="-122"/>
                <a:ea typeface="黑体" panose="02010609060101010101" pitchFamily="49" charset="-122"/>
              </a:rPr>
              <a:t>Artix-7</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51319921"/>
      </p:ext>
    </p:extLst>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上位机软件</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9" name="矩形 8"/>
          <p:cNvSpPr/>
          <p:nvPr/>
        </p:nvSpPr>
        <p:spPr>
          <a:xfrm>
            <a:off x="363743" y="4617154"/>
            <a:ext cx="4316271" cy="1477328"/>
          </a:xfrm>
          <a:prstGeom prst="rect">
            <a:avLst/>
          </a:prstGeom>
        </p:spPr>
        <p:txBody>
          <a:bodyPr wrap="square">
            <a:spAutoFit/>
          </a:bodyPr>
          <a:lstStyle/>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集成</a:t>
            </a:r>
            <a:r>
              <a:rPr lang="en-US" altLang="zh-CN" dirty="0" smtClean="0">
                <a:latin typeface="黑体" panose="02010609060101010101" pitchFamily="49" charset="-122"/>
                <a:ea typeface="黑体" panose="02010609060101010101" pitchFamily="49" charset="-122"/>
              </a:rPr>
              <a:t>4</a:t>
            </a:r>
            <a:r>
              <a:rPr lang="zh-CN" altLang="en-US" dirty="0" smtClean="0">
                <a:latin typeface="黑体" panose="02010609060101010101" pitchFamily="49" charset="-122"/>
                <a:ea typeface="黑体" panose="02010609060101010101" pitchFamily="49" charset="-122"/>
              </a:rPr>
              <a:t>片</a:t>
            </a:r>
            <a:r>
              <a:rPr lang="en-US" altLang="zh-CN" dirty="0" smtClean="0">
                <a:latin typeface="黑体" panose="02010609060101010101" pitchFamily="49" charset="-122"/>
                <a:ea typeface="黑体" panose="02010609060101010101" pitchFamily="49" charset="-122"/>
              </a:rPr>
              <a:t>MICROROC</a:t>
            </a:r>
            <a:r>
              <a:rPr lang="zh-CN" altLang="en-US" dirty="0" smtClean="0">
                <a:latin typeface="黑体" panose="02010609060101010101" pitchFamily="49" charset="-122"/>
                <a:ea typeface="黑体" panose="02010609060101010101" pitchFamily="49" charset="-122"/>
              </a:rPr>
              <a:t>芯片参数的独立配置</a:t>
            </a:r>
            <a:endParaRPr lang="en-US" altLang="zh-CN"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en-US" altLang="zh-CN" dirty="0" smtClean="0">
                <a:latin typeface="黑体" panose="02010609060101010101" pitchFamily="49" charset="-122"/>
                <a:ea typeface="黑体" panose="02010609060101010101" pitchFamily="49" charset="-122"/>
              </a:rPr>
              <a:t>S</a:t>
            </a:r>
            <a:r>
              <a:rPr lang="zh-CN" altLang="en-US" dirty="0" smtClean="0">
                <a:latin typeface="黑体" panose="02010609060101010101" pitchFamily="49" charset="-122"/>
                <a:ea typeface="黑体" panose="02010609060101010101" pitchFamily="49" charset="-122"/>
              </a:rPr>
              <a:t>曲线自动化测试</a:t>
            </a:r>
            <a:endParaRPr lang="en-US" altLang="zh-CN"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数据采集</a:t>
            </a:r>
            <a:endParaRPr lang="en-US" altLang="zh-CN"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文件读写</a:t>
            </a:r>
            <a:endParaRPr lang="en-US" altLang="zh-CN"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消息显示</a:t>
            </a:r>
            <a:endParaRPr lang="zh-CN" altLang="en-US"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3"/>
          <a:stretch>
            <a:fillRect/>
          </a:stretch>
        </p:blipFill>
        <p:spPr>
          <a:xfrm>
            <a:off x="5398370" y="1216646"/>
            <a:ext cx="3691713" cy="246662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62909"/>
            <a:ext cx="5108297" cy="3492000"/>
          </a:xfrm>
          <a:prstGeom prst="rect">
            <a:avLst/>
          </a:prstGeom>
        </p:spPr>
      </p:pic>
    </p:spTree>
    <p:extLst>
      <p:ext uri="{BB962C8B-B14F-4D97-AF65-F5344CB8AC3E}">
        <p14:creationId xmlns:p14="http://schemas.microsoft.com/office/powerpoint/2010/main" val="1561600045"/>
      </p:ext>
    </p:extLst>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信号源测试平台</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1166252" y="1305738"/>
          <a:ext cx="6811495" cy="1944252"/>
        </p:xfrm>
        <a:graphic>
          <a:graphicData uri="http://schemas.openxmlformats.org/presentationml/2006/ole">
            <mc:AlternateContent xmlns:mc="http://schemas.openxmlformats.org/markup-compatibility/2006">
              <mc:Choice xmlns:v="urn:schemas-microsoft-com:vml" Requires="v">
                <p:oleObj spid="_x0000_s6159" name="Visio" r:id="rId3" imgW="7439037" imgH="2114593" progId="Visio.Drawing.15">
                  <p:embed/>
                </p:oleObj>
              </mc:Choice>
              <mc:Fallback>
                <p:oleObj name="Visio" r:id="rId3" imgW="7439037" imgH="2114593"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252" y="1305738"/>
                        <a:ext cx="6811495" cy="1944252"/>
                      </a:xfrm>
                      <a:prstGeom prst="rect">
                        <a:avLst/>
                      </a:prstGeom>
                      <a:noFill/>
                    </p:spPr>
                  </p:pic>
                </p:oleObj>
              </mc:Fallback>
            </mc:AlternateContent>
          </a:graphicData>
        </a:graphic>
      </p:graphicFrame>
      <p:pic>
        <p:nvPicPr>
          <p:cNvPr id="7" name="图片 6"/>
          <p:cNvPicPr/>
          <p:nvPr/>
        </p:nvPicPr>
        <p:blipFill>
          <a:blip r:embed="rId5"/>
          <a:stretch>
            <a:fillRect/>
          </a:stretch>
        </p:blipFill>
        <p:spPr>
          <a:xfrm>
            <a:off x="251440" y="3278527"/>
            <a:ext cx="3888504" cy="2634795"/>
          </a:xfrm>
          <a:prstGeom prst="rect">
            <a:avLst/>
          </a:prstGeom>
        </p:spPr>
      </p:pic>
      <p:sp>
        <p:nvSpPr>
          <p:cNvPr id="8" name="矩形 7"/>
          <p:cNvSpPr/>
          <p:nvPr/>
        </p:nvSpPr>
        <p:spPr>
          <a:xfrm>
            <a:off x="1115552" y="1232467"/>
            <a:ext cx="1569660" cy="369332"/>
          </a:xfrm>
          <a:prstGeom prst="rect">
            <a:avLst/>
          </a:prstGeom>
        </p:spPr>
        <p:txBody>
          <a:bodyPr wrap="none">
            <a:spAutoFit/>
          </a:bodyPr>
          <a:lstStyle/>
          <a:p>
            <a:r>
              <a:rPr lang="zh-CN" altLang="en-US" dirty="0" smtClean="0">
                <a:latin typeface="黑体" panose="02010609060101010101" pitchFamily="49" charset="-122"/>
                <a:ea typeface="黑体" panose="02010609060101010101" pitchFamily="49" charset="-122"/>
              </a:rPr>
              <a:t>测试方案框图</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4190644" y="3228068"/>
            <a:ext cx="4782078" cy="2677656"/>
          </a:xfrm>
          <a:prstGeom prst="rect">
            <a:avLst/>
          </a:prstGeom>
        </p:spPr>
        <p:txBody>
          <a:bodyPr wrap="none">
            <a:spAutoFit/>
          </a:bodyPr>
          <a:lstStyle/>
          <a:p>
            <a:r>
              <a:rPr lang="zh-CN" altLang="en-US" sz="2400" dirty="0" smtClean="0">
                <a:latin typeface="黑体" panose="02010609060101010101" pitchFamily="49" charset="-122"/>
                <a:ea typeface="黑体" panose="02010609060101010101" pitchFamily="49" charset="-122"/>
              </a:rPr>
              <a:t>测试项：</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阈值</a:t>
            </a:r>
            <a:r>
              <a:rPr lang="en-US" altLang="zh-CN" sz="2400" dirty="0" smtClean="0">
                <a:latin typeface="黑体" panose="02010609060101010101" pitchFamily="49" charset="-122"/>
                <a:ea typeface="黑体" panose="02010609060101010101" pitchFamily="49" charset="-122"/>
              </a:rPr>
              <a:t>DAC</a:t>
            </a:r>
            <a:r>
              <a:rPr lang="zh-CN" altLang="en-US" sz="2400" dirty="0" smtClean="0">
                <a:latin typeface="黑体" panose="02010609060101010101" pitchFamily="49" charset="-122"/>
                <a:ea typeface="黑体" panose="02010609060101010101" pitchFamily="49" charset="-122"/>
              </a:rPr>
              <a:t>线性扫描</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高增益成形基线修正</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击中测试</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基线测试</a:t>
            </a:r>
            <a:r>
              <a:rPr lang="en-US" altLang="zh-CN" sz="2400" dirty="0" smtClean="0">
                <a:latin typeface="黑体" panose="02010609060101010101" pitchFamily="49" charset="-122"/>
                <a:ea typeface="黑体" panose="02010609060101010101" pitchFamily="49" charset="-122"/>
              </a:rPr>
              <a:t>(S</a:t>
            </a:r>
            <a:r>
              <a:rPr lang="zh-CN" altLang="en-US" sz="2400" dirty="0" smtClean="0">
                <a:latin typeface="黑体" panose="02010609060101010101" pitchFamily="49" charset="-122"/>
                <a:ea typeface="黑体" panose="02010609060101010101" pitchFamily="49" charset="-122"/>
              </a:rPr>
              <a:t>曲线</a:t>
            </a:r>
            <a:r>
              <a:rPr lang="en-US" altLang="zh-CN" sz="2400" dirty="0" smtClean="0">
                <a:latin typeface="黑体" panose="02010609060101010101" pitchFamily="49" charset="-122"/>
                <a:ea typeface="黑体" panose="02010609060101010101" pitchFamily="49" charset="-122"/>
              </a:rPr>
              <a:t>)</a:t>
            </a:r>
          </a:p>
          <a:p>
            <a:pPr marL="285750" indent="-285750">
              <a:buFont typeface="Wingdings" panose="05000000000000000000" pitchFamily="2" charset="2"/>
              <a:buChar char="p"/>
            </a:pPr>
            <a:r>
              <a:rPr lang="en-US" altLang="zh-CN" sz="2400" dirty="0" smtClean="0">
                <a:latin typeface="黑体" panose="02010609060101010101" pitchFamily="49" charset="-122"/>
                <a:ea typeface="黑体" panose="02010609060101010101" pitchFamily="49" charset="-122"/>
              </a:rPr>
              <a:t>DAC</a:t>
            </a:r>
            <a:r>
              <a:rPr lang="zh-CN" altLang="en-US" sz="2400" dirty="0" smtClean="0">
                <a:latin typeface="黑体" panose="02010609060101010101" pitchFamily="49" charset="-122"/>
                <a:ea typeface="黑体" panose="02010609060101010101" pitchFamily="49" charset="-122"/>
              </a:rPr>
              <a:t>阈值对应能量曲线（</a:t>
            </a:r>
            <a:r>
              <a:rPr lang="en-US" altLang="zh-CN" sz="2400" dirty="0" smtClean="0">
                <a:latin typeface="黑体" panose="02010609060101010101" pitchFamily="49" charset="-122"/>
                <a:ea typeface="黑体" panose="02010609060101010101" pitchFamily="49" charset="-122"/>
              </a:rPr>
              <a:t>S</a:t>
            </a:r>
            <a:r>
              <a:rPr lang="zh-CN" altLang="en-US" sz="2400" dirty="0" smtClean="0">
                <a:latin typeface="黑体" panose="02010609060101010101" pitchFamily="49" charset="-122"/>
                <a:ea typeface="黑体" panose="02010609060101010101" pitchFamily="49" charset="-122"/>
              </a:rPr>
              <a:t>曲线</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片</a:t>
            </a:r>
            <a:r>
              <a:rPr lang="zh-CN" altLang="en-US" sz="2400" dirty="0" smtClean="0">
                <a:latin typeface="黑体" panose="02010609060101010101" pitchFamily="49" charset="-122"/>
                <a:ea typeface="黑体" panose="02010609060101010101" pitchFamily="49" charset="-122"/>
              </a:rPr>
              <a:t>外</a:t>
            </a:r>
            <a:r>
              <a:rPr lang="en-US" altLang="zh-CN" sz="2400" dirty="0" smtClean="0">
                <a:latin typeface="黑体" panose="02010609060101010101" pitchFamily="49" charset="-122"/>
                <a:ea typeface="黑体" panose="02010609060101010101" pitchFamily="49" charset="-122"/>
              </a:rPr>
              <a:t>ADC</a:t>
            </a:r>
            <a:r>
              <a:rPr lang="zh-CN" altLang="en-US" sz="2400" dirty="0" smtClean="0">
                <a:latin typeface="黑体" panose="02010609060101010101" pitchFamily="49" charset="-122"/>
                <a:ea typeface="黑体" panose="02010609060101010101" pitchFamily="49" charset="-122"/>
              </a:rPr>
              <a:t>测试</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84182498"/>
      </p:ext>
    </p:ext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功能测试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阈值</a:t>
            </a:r>
            <a:r>
              <a:rPr lang="en-US" altLang="zh-CN" dirty="0" smtClean="0">
                <a:latin typeface="黑体" panose="02010609060101010101" pitchFamily="49" charset="-122"/>
                <a:ea typeface="黑体" panose="02010609060101010101" pitchFamily="49" charset="-122"/>
              </a:rPr>
              <a:t>DAC</a:t>
            </a:r>
            <a:r>
              <a:rPr lang="zh-CN" altLang="en-US" dirty="0" smtClean="0">
                <a:latin typeface="黑体" panose="02010609060101010101" pitchFamily="49" charset="-122"/>
                <a:ea typeface="黑体" panose="02010609060101010101" pitchFamily="49" charset="-122"/>
              </a:rPr>
              <a:t>扫描</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799" y="994524"/>
            <a:ext cx="3132508" cy="2460748"/>
          </a:xfrm>
          <a:prstGeom prst="rect">
            <a:avLst/>
          </a:prstGeom>
          <a:noFill/>
          <a:ln>
            <a:noFill/>
          </a:ln>
        </p:spPr>
      </p:pic>
      <p:graphicFrame>
        <p:nvGraphicFramePr>
          <p:cNvPr id="9" name="表格 8"/>
          <p:cNvGraphicFramePr>
            <a:graphicFrameLocks noGrp="1"/>
          </p:cNvGraphicFramePr>
          <p:nvPr>
            <p:extLst/>
          </p:nvPr>
        </p:nvGraphicFramePr>
        <p:xfrm>
          <a:off x="1277574" y="3881294"/>
          <a:ext cx="6588852" cy="1045772"/>
        </p:xfrm>
        <a:graphic>
          <a:graphicData uri="http://schemas.openxmlformats.org/drawingml/2006/table">
            <a:tbl>
              <a:tblPr firstRow="1" firstCol="1" bandRow="1">
                <a:tableStyleId>{EB344D84-9AFB-497E-A393-DC336BA19D2E}</a:tableStyleId>
              </a:tblPr>
              <a:tblGrid>
                <a:gridCol w="844372"/>
                <a:gridCol w="2004866"/>
                <a:gridCol w="969529"/>
                <a:gridCol w="1246538"/>
                <a:gridCol w="1523547"/>
              </a:tblGrid>
              <a:tr h="261443">
                <a:tc>
                  <a:txBody>
                    <a:bodyPr/>
                    <a:lstStyle/>
                    <a:p>
                      <a:pPr algn="just">
                        <a:spcAft>
                          <a:spcPts val="0"/>
                        </a:spcAft>
                      </a:pPr>
                      <a:r>
                        <a:rPr lang="en-US" sz="1600" kern="100" dirty="0">
                          <a:solidFill>
                            <a:schemeClr val="tx1"/>
                          </a:solidFill>
                          <a:effectLst/>
                        </a:rPr>
                        <a:t>DAC</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solidFill>
                            <a:schemeClr val="tx1"/>
                          </a:solidFill>
                          <a:effectLst/>
                        </a:rPr>
                        <a:t>增益</a:t>
                      </a:r>
                      <a:r>
                        <a:rPr lang="en-US" sz="1600" kern="100" dirty="0">
                          <a:solidFill>
                            <a:schemeClr val="tx1"/>
                          </a:solidFill>
                          <a:effectLst/>
                        </a:rPr>
                        <a:t>(mV/DAC Unit)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Vref (V)</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solidFill>
                            <a:schemeClr val="tx1"/>
                          </a:solidFill>
                          <a:effectLst/>
                        </a:rPr>
                        <a:t>非线性误差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smtClean="0">
                          <a:solidFill>
                            <a:schemeClr val="tx1"/>
                          </a:solidFill>
                          <a:effectLst/>
                        </a:rPr>
                        <a:t>线性范围（</a:t>
                      </a:r>
                      <a:r>
                        <a:rPr lang="en-US" sz="1600" kern="100" dirty="0">
                          <a:solidFill>
                            <a:schemeClr val="tx1"/>
                          </a:solidFill>
                          <a:effectLst/>
                        </a:rPr>
                        <a:t>V</a:t>
                      </a:r>
                      <a:r>
                        <a:rPr lang="zh-CN" sz="1600" kern="100" dirty="0">
                          <a:solidFill>
                            <a:schemeClr val="tx1"/>
                          </a:solidFill>
                          <a:effectLst/>
                        </a:rPr>
                        <a: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just">
                        <a:spcAft>
                          <a:spcPts val="0"/>
                        </a:spcAft>
                      </a:pPr>
                      <a:r>
                        <a:rPr lang="en-US" sz="1600" kern="100">
                          <a:solidFill>
                            <a:schemeClr val="tx1"/>
                          </a:solidFill>
                          <a:effectLst/>
                        </a:rPr>
                        <a:t>DAC0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2.16</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0.83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0.002%</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0.83~2.736</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just">
                        <a:spcAft>
                          <a:spcPts val="0"/>
                        </a:spcAft>
                      </a:pPr>
                      <a:r>
                        <a:rPr lang="en-US" sz="1600" kern="100">
                          <a:solidFill>
                            <a:schemeClr val="tx1"/>
                          </a:solidFill>
                          <a:effectLst/>
                        </a:rPr>
                        <a:t>DAC1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2.13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0.83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0.001%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0.83~2.73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just">
                        <a:spcAft>
                          <a:spcPts val="0"/>
                        </a:spcAft>
                      </a:pPr>
                      <a:r>
                        <a:rPr lang="en-US" sz="1600" kern="100">
                          <a:solidFill>
                            <a:schemeClr val="tx1"/>
                          </a:solidFill>
                          <a:effectLst/>
                        </a:rPr>
                        <a:t>DAC2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2.14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0.83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0.001%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0.83~2.747</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pic>
        <p:nvPicPr>
          <p:cNvPr id="10" name="图片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2307" y="1019800"/>
            <a:ext cx="3167818" cy="2457752"/>
          </a:xfrm>
          <a:prstGeom prst="rect">
            <a:avLst/>
          </a:prstGeom>
          <a:noFill/>
          <a:ln>
            <a:noFill/>
          </a:ln>
        </p:spPr>
      </p:pic>
      <p:graphicFrame>
        <p:nvGraphicFramePr>
          <p:cNvPr id="11" name="表格 10"/>
          <p:cNvGraphicFramePr>
            <a:graphicFrameLocks noGrp="1"/>
          </p:cNvGraphicFramePr>
          <p:nvPr>
            <p:extLst/>
          </p:nvPr>
        </p:nvGraphicFramePr>
        <p:xfrm>
          <a:off x="1277572" y="5346948"/>
          <a:ext cx="6588854" cy="1005249"/>
        </p:xfrm>
        <a:graphic>
          <a:graphicData uri="http://schemas.openxmlformats.org/drawingml/2006/table">
            <a:tbl>
              <a:tblPr firstRow="1" firstCol="1" bandRow="1">
                <a:tableStyleId>{EB344D84-9AFB-497E-A393-DC336BA19D2E}</a:tableStyleId>
              </a:tblPr>
              <a:tblGrid>
                <a:gridCol w="855296"/>
                <a:gridCol w="1983565"/>
                <a:gridCol w="972220"/>
                <a:gridCol w="1249999"/>
                <a:gridCol w="1527774"/>
              </a:tblGrid>
              <a:tr h="273729">
                <a:tc>
                  <a:txBody>
                    <a:bodyPr/>
                    <a:lstStyle/>
                    <a:p>
                      <a:pPr algn="just">
                        <a:spcAft>
                          <a:spcPts val="0"/>
                        </a:spcAft>
                      </a:pPr>
                      <a:r>
                        <a:rPr lang="en-US" sz="1600" kern="100" dirty="0">
                          <a:solidFill>
                            <a:schemeClr val="tx1"/>
                          </a:solidFill>
                          <a:effectLst/>
                        </a:rPr>
                        <a:t>DAC</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solidFill>
                            <a:schemeClr val="tx1"/>
                          </a:solidFill>
                          <a:effectLst/>
                        </a:rPr>
                        <a:t>增益</a:t>
                      </a:r>
                      <a:r>
                        <a:rPr lang="en-US" sz="1600" kern="100" dirty="0">
                          <a:solidFill>
                            <a:schemeClr val="tx1"/>
                          </a:solidFill>
                          <a:effectLst/>
                        </a:rPr>
                        <a:t>(mV/DAC Unit)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err="1">
                          <a:solidFill>
                            <a:schemeClr val="tx1"/>
                          </a:solidFill>
                          <a:effectLst/>
                        </a:rPr>
                        <a:t>Vref</a:t>
                      </a:r>
                      <a:r>
                        <a:rPr lang="en-US" sz="1600" kern="100" dirty="0">
                          <a:solidFill>
                            <a:schemeClr val="tx1"/>
                          </a:solidFill>
                          <a:effectLst/>
                        </a:rPr>
                        <a:t> (V)</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solidFill>
                            <a:schemeClr val="tx1"/>
                          </a:solidFill>
                          <a:effectLst/>
                        </a:rPr>
                        <a:t>非线性误差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solidFill>
                            <a:schemeClr val="tx1"/>
                          </a:solidFill>
                          <a:effectLst/>
                        </a:rPr>
                        <a:t>线性范围（</a:t>
                      </a:r>
                      <a:r>
                        <a:rPr lang="en-US" sz="1600" kern="100">
                          <a:solidFill>
                            <a:schemeClr val="tx1"/>
                          </a:solidFill>
                          <a:effectLst/>
                        </a:rPr>
                        <a:t>V</a:t>
                      </a:r>
                      <a:r>
                        <a:rPr lang="zh-CN" sz="1600" kern="100">
                          <a:solidFill>
                            <a:schemeClr val="tx1"/>
                          </a:solidFill>
                          <a:effectLst/>
                        </a:rPr>
                        <a: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just">
                        <a:spcAft>
                          <a:spcPts val="0"/>
                        </a:spcAft>
                      </a:pPr>
                      <a:r>
                        <a:rPr lang="en-US" sz="1600" kern="100">
                          <a:solidFill>
                            <a:schemeClr val="tx1"/>
                          </a:solidFill>
                          <a:effectLst/>
                        </a:rPr>
                        <a:t>DAC0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1.41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0.93~2.370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just">
                        <a:spcAft>
                          <a:spcPts val="0"/>
                        </a:spcAft>
                      </a:pPr>
                      <a:r>
                        <a:rPr lang="en-US" sz="1600" kern="100">
                          <a:solidFill>
                            <a:schemeClr val="tx1"/>
                          </a:solidFill>
                          <a:effectLst/>
                        </a:rPr>
                        <a:t>DAC1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1.41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0.93~2.373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just">
                        <a:spcAft>
                          <a:spcPts val="0"/>
                        </a:spcAft>
                      </a:pPr>
                      <a:r>
                        <a:rPr lang="en-US" sz="1600" kern="100">
                          <a:solidFill>
                            <a:schemeClr val="tx1"/>
                          </a:solidFill>
                          <a:effectLst/>
                        </a:rPr>
                        <a:t>DAC2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1.41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0.93~2.373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2" name="矩形 11"/>
          <p:cNvSpPr/>
          <p:nvPr/>
        </p:nvSpPr>
        <p:spPr>
          <a:xfrm>
            <a:off x="1871650" y="3486687"/>
            <a:ext cx="5147563" cy="369332"/>
          </a:xfrm>
          <a:prstGeom prst="rect">
            <a:avLst/>
          </a:prstGeom>
        </p:spPr>
        <p:txBody>
          <a:bodyPr wrap="none">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 3</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个</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DAC</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的测试结果</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参考电流在</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7.8μA</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条件下）</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1871650" y="4971625"/>
            <a:ext cx="5147563" cy="369332"/>
          </a:xfrm>
          <a:prstGeom prst="rect">
            <a:avLst/>
          </a:prstGeom>
        </p:spPr>
        <p:txBody>
          <a:bodyPr wrap="none">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 3</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个</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DAC</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的测试结果</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参考电流在</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3.9μA</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条件下）</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1896306" y="2703116"/>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7.8</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5" name="矩形 14"/>
          <p:cNvSpPr/>
          <p:nvPr/>
        </p:nvSpPr>
        <p:spPr>
          <a:xfrm>
            <a:off x="5118919" y="2703116"/>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3.9</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90109960"/>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功能测试</a:t>
            </a:r>
            <a:r>
              <a:rPr lang="en-US" altLang="zh-CN" dirty="0" smtClean="0">
                <a:latin typeface="黑体" panose="02010609060101010101" pitchFamily="49" charset="-122"/>
                <a:ea typeface="黑体" panose="02010609060101010101" pitchFamily="49" charset="-122"/>
              </a:rPr>
              <a:t>——4-bit DAC</a:t>
            </a:r>
            <a:r>
              <a:rPr lang="zh-CN" altLang="en-US" dirty="0" smtClean="0">
                <a:latin typeface="黑体" panose="02010609060101010101" pitchFamily="49" charset="-122"/>
                <a:ea typeface="黑体" panose="02010609060101010101" pitchFamily="49" charset="-122"/>
              </a:rPr>
              <a:t>基线修正</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0" y="1084015"/>
            <a:ext cx="4139944" cy="2996399"/>
          </a:xfrm>
          <a:prstGeom prst="rect">
            <a:avLst/>
          </a:prstGeom>
          <a:noFill/>
          <a:ln>
            <a:noFill/>
          </a:ln>
        </p:spPr>
      </p:pic>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004056" y="3537014"/>
            <a:ext cx="4139944" cy="2828861"/>
          </a:xfrm>
          <a:prstGeom prst="rect">
            <a:avLst/>
          </a:prstGeom>
          <a:noFill/>
          <a:ln>
            <a:noFill/>
          </a:ln>
        </p:spPr>
      </p:pic>
      <p:sp>
        <p:nvSpPr>
          <p:cNvPr id="8" name="矩形 7"/>
          <p:cNvSpPr/>
          <p:nvPr/>
        </p:nvSpPr>
        <p:spPr>
          <a:xfrm>
            <a:off x="332697" y="4694262"/>
            <a:ext cx="4572000" cy="861774"/>
          </a:xfrm>
          <a:prstGeom prst="rect">
            <a:avLst/>
          </a:prstGeom>
        </p:spPr>
        <p:txBody>
          <a:bodyPr>
            <a:spAutoFit/>
          </a:bodyPr>
          <a:lstStyle/>
          <a:p>
            <a:pPr indent="304800" algn="just">
              <a:lnSpc>
                <a:spcPts val="2000"/>
              </a:lnSpc>
              <a:spcAft>
                <a:spcPts val="0"/>
              </a:spcAft>
            </a:pPr>
            <a:r>
              <a:rPr lang="zh-CN" altLang="en-US" sz="2400" kern="100" dirty="0" smtClean="0">
                <a:latin typeface="Times New Roman" panose="02020603050405020304" pitchFamily="18" charset="0"/>
                <a:ea typeface="黑体" panose="02010609060101010101" pitchFamily="49" charset="-122"/>
                <a:cs typeface="Times New Roman" panose="02020603050405020304" pitchFamily="18" charset="0"/>
              </a:rPr>
              <a:t>低增益成形没有基线微调功能</a:t>
            </a:r>
            <a:endPar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endParaRPr>
          </a:p>
          <a:p>
            <a:pPr indent="304800" algn="just">
              <a:lnSpc>
                <a:spcPts val="2000"/>
              </a:lnSpc>
              <a:spcAft>
                <a:spcPts val="0"/>
              </a:spcAft>
            </a:pPr>
            <a:endPar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endParaRPr>
          </a:p>
          <a:p>
            <a:pPr indent="304800" algn="just">
              <a:lnSpc>
                <a:spcPts val="2000"/>
              </a:lnSpc>
              <a:spcAft>
                <a:spcPts val="0"/>
              </a:spcAft>
            </a:pPr>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σ </a:t>
            </a:r>
            <a:r>
              <a:rPr lang="en-US" altLang="zh-CN" sz="2400" kern="100" dirty="0">
                <a:latin typeface="Times New Roman" panose="02020603050405020304" pitchFamily="18" charset="0"/>
                <a:ea typeface="黑体" panose="02010609060101010101" pitchFamily="49" charset="-122"/>
                <a:cs typeface="Times New Roman" panose="02020603050405020304" pitchFamily="18" charset="0"/>
              </a:rPr>
              <a:t>= 0.448mV</a:t>
            </a:r>
            <a:r>
              <a:rPr lang="zh-CN" altLang="zh-CN" sz="2400" kern="100"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9" name="矩形 8"/>
          <p:cNvSpPr/>
          <p:nvPr/>
        </p:nvSpPr>
        <p:spPr>
          <a:xfrm>
            <a:off x="4213890" y="1465291"/>
            <a:ext cx="4618166" cy="830997"/>
          </a:xfrm>
          <a:prstGeom prst="rect">
            <a:avLst/>
          </a:prstGeom>
        </p:spPr>
        <p:txBody>
          <a:bodyPr wrap="square">
            <a:spAutoFit/>
          </a:bodyPr>
          <a:lstStyle/>
          <a:p>
            <a:r>
              <a:rPr lang="zh-CN"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每</a:t>
            </a:r>
            <a:r>
              <a:rPr lang="zh-CN" altLang="zh-CN" sz="2400" kern="100" dirty="0">
                <a:latin typeface="Times New Roman" panose="02020603050405020304" pitchFamily="18" charset="0"/>
                <a:ea typeface="黑体" panose="02010609060101010101" pitchFamily="49" charset="-122"/>
                <a:cs typeface="Times New Roman" panose="02020603050405020304" pitchFamily="18" charset="0"/>
              </a:rPr>
              <a:t>一个通道</a:t>
            </a:r>
            <a:r>
              <a:rPr lang="zh-CN"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的</a:t>
            </a:r>
            <a:r>
              <a:rPr lang="zh-CN" altLang="en-US" sz="2400" kern="100" dirty="0" smtClean="0">
                <a:latin typeface="Times New Roman" panose="02020603050405020304" pitchFamily="18" charset="0"/>
                <a:ea typeface="黑体" panose="02010609060101010101" pitchFamily="49" charset="-122"/>
                <a:cs typeface="Times New Roman" panose="02020603050405020304" pitchFamily="18" charset="0"/>
              </a:rPr>
              <a:t>高增益成形具有</a:t>
            </a:r>
            <a:r>
              <a:rPr lang="zh-CN"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都</a:t>
            </a:r>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4-bit DAC</a:t>
            </a:r>
            <a:r>
              <a:rPr lang="zh-CN" altLang="en-US" sz="2400" kern="100" dirty="0" smtClean="0">
                <a:latin typeface="Times New Roman" panose="02020603050405020304" pitchFamily="18" charset="0"/>
                <a:ea typeface="黑体" panose="02010609060101010101" pitchFamily="49" charset="-122"/>
                <a:cs typeface="Times New Roman" panose="02020603050405020304" pitchFamily="18" charset="0"/>
              </a:rPr>
              <a:t>基线微调功能</a:t>
            </a:r>
            <a:endPar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4185188" y="2345416"/>
            <a:ext cx="3610494" cy="830997"/>
          </a:xfrm>
          <a:prstGeom prst="rect">
            <a:avLst/>
          </a:prstGeom>
        </p:spPr>
        <p:txBody>
          <a:bodyPr wrap="square">
            <a:spAutoFit/>
          </a:bodyPr>
          <a:lstStyle/>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修正前</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σ=1.063mV</a:t>
            </a:r>
          </a:p>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修正后</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σ=0.321mV</a:t>
            </a:r>
            <a:endPar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67254293"/>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anose="02010609060101010101" pitchFamily="49" charset="-122"/>
                <a:ea typeface="黑体" panose="02010609060101010101" pitchFamily="49" charset="-122"/>
              </a:rPr>
              <a:t>S</a:t>
            </a:r>
            <a:r>
              <a:rPr lang="zh-CN" altLang="en-US" dirty="0" smtClean="0">
                <a:latin typeface="黑体" panose="02010609060101010101" pitchFamily="49" charset="-122"/>
                <a:ea typeface="黑体" panose="02010609060101010101" pitchFamily="49" charset="-122"/>
              </a:rPr>
              <a:t>曲线测试</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143426" y="1156207"/>
          <a:ext cx="4044028" cy="1737510"/>
        </p:xfrm>
        <a:graphic>
          <a:graphicData uri="http://schemas.openxmlformats.org/presentationml/2006/ole">
            <mc:AlternateContent xmlns:mc="http://schemas.openxmlformats.org/markup-compatibility/2006">
              <mc:Choice xmlns:v="urn:schemas-microsoft-com:vml" Requires="v">
                <p:oleObj spid="_x0000_s7182" name="Visio" r:id="rId4" imgW="5543526" imgH="2390960" progId="Visio.Drawing.15">
                  <p:embed/>
                </p:oleObj>
              </mc:Choice>
              <mc:Fallback>
                <p:oleObj name="Visio" r:id="rId4" imgW="5543526" imgH="239096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426" y="1156207"/>
                        <a:ext cx="4044028" cy="1737510"/>
                      </a:xfrm>
                      <a:prstGeom prst="rect">
                        <a:avLst/>
                      </a:prstGeom>
                      <a:noFill/>
                    </p:spPr>
                  </p:pic>
                </p:oleObj>
              </mc:Fallback>
            </mc:AlternateContent>
          </a:graphicData>
        </a:graphic>
      </p:graphicFrame>
      <p:pic>
        <p:nvPicPr>
          <p:cNvPr id="7" name="图片 6"/>
          <p:cNvPicPr/>
          <p:nvPr/>
        </p:nvPicPr>
        <p:blipFill>
          <a:blip r:embed="rId6"/>
          <a:stretch>
            <a:fillRect/>
          </a:stretch>
        </p:blipFill>
        <p:spPr>
          <a:xfrm>
            <a:off x="3343736" y="2708541"/>
            <a:ext cx="5508714" cy="3986724"/>
          </a:xfrm>
          <a:prstGeom prst="rect">
            <a:avLst/>
          </a:prstGeom>
        </p:spPr>
      </p:pic>
      <p:sp>
        <p:nvSpPr>
          <p:cNvPr id="8" name="矩形 7"/>
          <p:cNvSpPr/>
          <p:nvPr/>
        </p:nvSpPr>
        <p:spPr>
          <a:xfrm>
            <a:off x="105877" y="5173887"/>
            <a:ext cx="3509476" cy="646331"/>
          </a:xfrm>
          <a:prstGeom prst="rect">
            <a:avLst/>
          </a:prstGeom>
        </p:spPr>
        <p:txBody>
          <a:bodyPr wrap="square">
            <a:spAutoFit/>
          </a:bodyPr>
          <a:lstStyle/>
          <a:p>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CPT_PULSE:</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注入电荷计数</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err="1" smtClean="0">
                <a:latin typeface="Times New Roman" panose="02020603050405020304" pitchFamily="18" charset="0"/>
                <a:ea typeface="黑体" panose="02010609060101010101" pitchFamily="49" charset="-122"/>
                <a:cs typeface="Times New Roman" panose="02020603050405020304" pitchFamily="18" charset="0"/>
              </a:rPr>
              <a:t>CPT_Trigger</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触发计数</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4355972" y="1318588"/>
            <a:ext cx="4572000" cy="923330"/>
          </a:xfrm>
          <a:prstGeom prst="rect">
            <a:avLst/>
          </a:prstGeom>
        </p:spPr>
        <p:txBody>
          <a:bodyPr>
            <a:spAutoFit/>
          </a:bodyPr>
          <a:lstStyle/>
          <a:p>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S</a:t>
            </a:r>
            <a:r>
              <a:rPr lang="zh-CN" altLang="en-US" kern="100" dirty="0">
                <a:latin typeface="Times New Roman" panose="02020603050405020304" pitchFamily="18" charset="0"/>
                <a:ea typeface="黑体" panose="02010609060101010101" pitchFamily="49" charset="-122"/>
                <a:cs typeface="Times New Roman" panose="02020603050405020304" pitchFamily="18" charset="0"/>
              </a:rPr>
              <a:t>曲线</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就是用来测试在不同电荷输入的情况下，</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DAC</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码值与触发率的关系，从触发率曲线确定</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DAC</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阈值</a:t>
            </a:r>
            <a:r>
              <a:rPr lang="zh-CN" altLang="en-US" kern="1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29835" y="5760018"/>
            <a:ext cx="3509476" cy="369332"/>
          </a:xfrm>
          <a:prstGeom prst="rect">
            <a:avLst/>
          </a:prstGeom>
        </p:spPr>
        <p:txBody>
          <a:bodyPr wrap="square">
            <a:spAutoFit/>
          </a:bodyPr>
          <a:lstStyle/>
          <a:p>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触发率</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smtClean="0">
                <a:latin typeface="Times New Roman" panose="02020603050405020304" pitchFamily="18" charset="0"/>
                <a:ea typeface="黑体" panose="02010609060101010101" pitchFamily="49" charset="-122"/>
                <a:cs typeface="Times New Roman" panose="02020603050405020304" pitchFamily="18" charset="0"/>
              </a:rPr>
              <a:t>CPT_Trigger</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/CPT_PULSE</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7"/>
          <a:stretch>
            <a:fillRect/>
          </a:stretch>
        </p:blipFill>
        <p:spPr>
          <a:xfrm>
            <a:off x="143426" y="2682821"/>
            <a:ext cx="2777006" cy="2491066"/>
          </a:xfrm>
          <a:prstGeom prst="rect">
            <a:avLst/>
          </a:prstGeom>
        </p:spPr>
      </p:pic>
    </p:spTree>
    <p:extLst>
      <p:ext uri="{BB962C8B-B14F-4D97-AF65-F5344CB8AC3E}">
        <p14:creationId xmlns:p14="http://schemas.microsoft.com/office/powerpoint/2010/main" val="1767282809"/>
      </p:ext>
    </p:ext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信号源测试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基线测试</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1842" y="1000664"/>
            <a:ext cx="3943799" cy="2720847"/>
          </a:xfrm>
          <a:prstGeom prst="rect">
            <a:avLst/>
          </a:prstGeom>
          <a:noFill/>
          <a:ln>
            <a:noFill/>
          </a:ln>
        </p:spPr>
      </p:pic>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27" y="3861056"/>
            <a:ext cx="2865834" cy="2376284"/>
          </a:xfrm>
          <a:prstGeom prst="rect">
            <a:avLst/>
          </a:prstGeom>
          <a:noFill/>
          <a:ln>
            <a:noFill/>
          </a:ln>
        </p:spPr>
      </p:pic>
      <p:pic>
        <p:nvPicPr>
          <p:cNvPr id="8" name="图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52692"/>
            <a:ext cx="2866961" cy="2503676"/>
          </a:xfrm>
          <a:prstGeom prst="rect">
            <a:avLst/>
          </a:prstGeom>
          <a:noFill/>
          <a:ln>
            <a:noFill/>
          </a:ln>
        </p:spPr>
      </p:pic>
      <p:pic>
        <p:nvPicPr>
          <p:cNvPr id="9" name="图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4880" y="1033376"/>
            <a:ext cx="2999246" cy="2515402"/>
          </a:xfrm>
          <a:prstGeom prst="rect">
            <a:avLst/>
          </a:prstGeom>
          <a:noFill/>
          <a:ln>
            <a:noFill/>
          </a:ln>
        </p:spPr>
      </p:pic>
      <p:sp>
        <p:nvSpPr>
          <p:cNvPr id="10" name="矩形 9"/>
          <p:cNvSpPr/>
          <p:nvPr/>
        </p:nvSpPr>
        <p:spPr>
          <a:xfrm>
            <a:off x="5715552" y="3730639"/>
            <a:ext cx="3116504" cy="646331"/>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64</a:t>
            </a:r>
            <a:r>
              <a:rPr lang="zh-CN" altLang="en-US" dirty="0" smtClean="0">
                <a:latin typeface="黑体" panose="02010609060101010101" pitchFamily="49" charset="-122"/>
                <a:ea typeface="黑体" panose="02010609060101010101" pitchFamily="49" charset="-122"/>
              </a:rPr>
              <a:t>通道高增益通道经过</a:t>
            </a:r>
            <a:r>
              <a:rPr lang="en-US" altLang="zh-CN" dirty="0" smtClean="0">
                <a:latin typeface="黑体" panose="02010609060101010101" pitchFamily="49" charset="-122"/>
                <a:ea typeface="黑体" panose="02010609060101010101" pitchFamily="49" charset="-122"/>
              </a:rPr>
              <a:t>4-bit DAC</a:t>
            </a:r>
            <a:r>
              <a:rPr lang="zh-CN" altLang="en-US" dirty="0" smtClean="0">
                <a:latin typeface="黑体" panose="02010609060101010101" pitchFamily="49" charset="-122"/>
                <a:ea typeface="黑体" panose="02010609060101010101" pitchFamily="49" charset="-122"/>
              </a:rPr>
              <a:t>修正基线一致性变好</a:t>
            </a:r>
            <a:endParaRPr lang="zh-CN" altLang="en-US" dirty="0">
              <a:latin typeface="黑体" panose="02010609060101010101" pitchFamily="49" charset="-122"/>
              <a:ea typeface="黑体" panose="02010609060101010101" pitchFamily="49" charset="-122"/>
            </a:endParaRPr>
          </a:p>
        </p:txBody>
      </p:sp>
      <p:sp>
        <p:nvSpPr>
          <p:cNvPr id="11" name="矩形 10"/>
          <p:cNvSpPr/>
          <p:nvPr/>
        </p:nvSpPr>
        <p:spPr>
          <a:xfrm>
            <a:off x="373533" y="1651815"/>
            <a:ext cx="1120096" cy="830997"/>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DAC0</a:t>
            </a:r>
          </a:p>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修正前</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4133440" y="1668590"/>
            <a:ext cx="1124108" cy="830997"/>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DAC0</a:t>
            </a:r>
          </a:p>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修正后</a:t>
            </a:r>
          </a:p>
        </p:txBody>
      </p:sp>
      <p:sp>
        <p:nvSpPr>
          <p:cNvPr id="13" name="矩形 12"/>
          <p:cNvSpPr/>
          <p:nvPr/>
        </p:nvSpPr>
        <p:spPr>
          <a:xfrm>
            <a:off x="427568" y="4431611"/>
            <a:ext cx="1012026" cy="461665"/>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DAC2</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77454182"/>
      </p:ext>
    </p:extLst>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信号源测试</a:t>
            </a:r>
            <a:r>
              <a:rPr lang="en-US" altLang="zh-CN"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可分辨</a:t>
            </a:r>
            <a:r>
              <a:rPr lang="zh-CN" altLang="en-US" dirty="0" smtClean="0">
                <a:latin typeface="黑体" panose="02010609060101010101" pitchFamily="49" charset="-122"/>
                <a:ea typeface="黑体" panose="02010609060101010101" pitchFamily="49" charset="-122"/>
              </a:rPr>
              <a:t>最小阈值</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0" y="2112228"/>
            <a:ext cx="5186567" cy="3737222"/>
          </a:xfrm>
          <a:prstGeom prst="rect">
            <a:avLst/>
          </a:prstGeom>
          <a:noFill/>
          <a:ln>
            <a:noFill/>
          </a:ln>
        </p:spPr>
      </p:pic>
      <p:sp>
        <p:nvSpPr>
          <p:cNvPr id="7" name="矩形 6"/>
          <p:cNvSpPr/>
          <p:nvPr/>
        </p:nvSpPr>
        <p:spPr>
          <a:xfrm>
            <a:off x="311944" y="1695468"/>
            <a:ext cx="4692112" cy="400110"/>
          </a:xfrm>
          <a:prstGeom prst="rect">
            <a:avLst/>
          </a:prstGeom>
        </p:spPr>
        <p:txBody>
          <a:bodyPr wrap="square">
            <a:spAutoFit/>
          </a:bodyPr>
          <a:lstStyle/>
          <a:p>
            <a:r>
              <a:rPr lang="zh-CN" altLang="en-US" sz="2000" kern="100" dirty="0" smtClean="0">
                <a:latin typeface="黑体" panose="02010609060101010101" pitchFamily="49" charset="-122"/>
                <a:ea typeface="黑体" panose="02010609060101010101" pitchFamily="49" charset="-122"/>
                <a:cs typeface="Times New Roman" panose="02020603050405020304" pitchFamily="18" charset="0"/>
              </a:rPr>
              <a:t>小荷量注入（</a:t>
            </a:r>
            <a:r>
              <a:rPr lang="en-US" altLang="zh-CN" sz="2000" kern="100" dirty="0">
                <a:latin typeface="Times New Roman" panose="02020603050405020304" pitchFamily="18" charset="0"/>
                <a:ea typeface="黑体" panose="02010609060101010101" pitchFamily="49" charset="-122"/>
                <a:cs typeface="Times New Roman" panose="02020603050405020304" pitchFamily="18" charset="0"/>
              </a:rPr>
              <a:t>0~10fC</a:t>
            </a:r>
            <a:r>
              <a:rPr lang="zh-CN" altLang="en-US" sz="2000" kern="100" dirty="0" smtClean="0">
                <a:latin typeface="黑体" panose="02010609060101010101" pitchFamily="49" charset="-122"/>
                <a:ea typeface="黑体" panose="02010609060101010101" pitchFamily="49" charset="-122"/>
                <a:cs typeface="Times New Roman" panose="02020603050405020304" pitchFamily="18" charset="0"/>
              </a:rPr>
              <a:t>）</a:t>
            </a: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注入</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下</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S</a:t>
            </a: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曲线</a:t>
            </a:r>
            <a:r>
              <a:rPr lang="zh-CN" altLang="en-US" sz="2000" kern="100" dirty="0" smtClean="0">
                <a:latin typeface="黑体" panose="02010609060101010101" pitchFamily="49" charset="-122"/>
                <a:ea typeface="黑体" panose="02010609060101010101" pitchFamily="49" charset="-122"/>
                <a:cs typeface="Times New Roman" panose="02020603050405020304" pitchFamily="18" charset="0"/>
              </a:rPr>
              <a:t>扫描</a:t>
            </a:r>
            <a:endParaRPr lang="zh-CN" altLang="en-US" sz="2000" dirty="0">
              <a:latin typeface="黑体" panose="02010609060101010101" pitchFamily="49" charset="-122"/>
              <a:ea typeface="黑体" panose="02010609060101010101" pitchFamily="49" charset="-122"/>
            </a:endParaRPr>
          </a:p>
        </p:txBody>
      </p:sp>
      <p:cxnSp>
        <p:nvCxnSpPr>
          <p:cNvPr id="8" name="直接箭头连接符 7"/>
          <p:cNvCxnSpPr/>
          <p:nvPr/>
        </p:nvCxnSpPr>
        <p:spPr bwMode="auto">
          <a:xfrm flipH="1">
            <a:off x="4010059" y="2112228"/>
            <a:ext cx="1904455" cy="45266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flipH="1" flipV="1">
            <a:off x="3884444" y="2735795"/>
            <a:ext cx="2199752" cy="11866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矩形 11"/>
          <p:cNvSpPr/>
          <p:nvPr/>
        </p:nvSpPr>
        <p:spPr>
          <a:xfrm>
            <a:off x="6156564" y="1876893"/>
            <a:ext cx="1620210"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0fC(</a:t>
            </a:r>
            <a:r>
              <a:rPr lang="zh-CN" altLang="en-US" sz="2400" kern="100" dirty="0" smtClean="0">
                <a:latin typeface="Times New Roman" panose="02020603050405020304" pitchFamily="18" charset="0"/>
                <a:ea typeface="黑体" panose="02010609060101010101" pitchFamily="49" charset="-122"/>
                <a:cs typeface="Times New Roman" panose="02020603050405020304" pitchFamily="18" charset="0"/>
              </a:rPr>
              <a:t>基线</a:t>
            </a:r>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6172789" y="3355478"/>
            <a:ext cx="648084"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2fC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4" name="直接箭头连接符 13"/>
          <p:cNvCxnSpPr/>
          <p:nvPr/>
        </p:nvCxnSpPr>
        <p:spPr bwMode="auto">
          <a:xfrm flipH="1" flipV="1">
            <a:off x="3923916" y="3025368"/>
            <a:ext cx="2160280" cy="50885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7" name="矩形 16"/>
          <p:cNvSpPr/>
          <p:nvPr/>
        </p:nvSpPr>
        <p:spPr>
          <a:xfrm>
            <a:off x="6156564" y="2612061"/>
            <a:ext cx="1315904"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1fC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矩形 17"/>
          <p:cNvSpPr/>
          <p:nvPr/>
        </p:nvSpPr>
        <p:spPr>
          <a:xfrm>
            <a:off x="5069533" y="4797148"/>
            <a:ext cx="3489965" cy="461665"/>
          </a:xfrm>
          <a:prstGeom prst="rect">
            <a:avLst/>
          </a:prstGeom>
        </p:spPr>
        <p:txBody>
          <a:bodyPr wrap="square">
            <a:spAutoFit/>
          </a:bodyPr>
          <a:lstStyle/>
          <a:p>
            <a:r>
              <a:rPr lang="zh-CN" altLang="en-US" sz="2400" dirty="0" smtClean="0">
                <a:latin typeface="黑体" panose="02010609060101010101" pitchFamily="49" charset="-122"/>
                <a:ea typeface="黑体" panose="02010609060101010101" pitchFamily="49" charset="-122"/>
              </a:rPr>
              <a:t>可分辨最小电荷量为</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2fC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68919580"/>
      </p:ext>
    </p:ext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前端芯片选型</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graphicFrame>
        <p:nvGraphicFramePr>
          <p:cNvPr id="5" name="表格 4"/>
          <p:cNvGraphicFramePr>
            <a:graphicFrameLocks noGrp="1"/>
          </p:cNvGraphicFramePr>
          <p:nvPr>
            <p:extLst/>
          </p:nvPr>
        </p:nvGraphicFramePr>
        <p:xfrm>
          <a:off x="143426" y="1704876"/>
          <a:ext cx="8792627" cy="2201022"/>
        </p:xfrm>
        <a:graphic>
          <a:graphicData uri="http://schemas.openxmlformats.org/drawingml/2006/table">
            <a:tbl>
              <a:tblPr firstRow="1" firstCol="1" bandRow="1">
                <a:tableStyleId>{EB344D84-9AFB-497E-A393-DC336BA19D2E}</a:tableStyleId>
              </a:tblPr>
              <a:tblGrid>
                <a:gridCol w="1630714"/>
                <a:gridCol w="1084263"/>
                <a:gridCol w="1917978"/>
                <a:gridCol w="1267360"/>
                <a:gridCol w="2892312"/>
              </a:tblGrid>
              <a:tr h="272568">
                <a:tc>
                  <a:txBody>
                    <a:bodyPr/>
                    <a:lstStyle/>
                    <a:p>
                      <a:pPr algn="just">
                        <a:spcAft>
                          <a:spcPts val="0"/>
                        </a:spcAft>
                      </a:pPr>
                      <a:r>
                        <a:rPr lang="zh-CN" altLang="en-US" sz="1800" kern="100" dirty="0" smtClean="0">
                          <a:solidFill>
                            <a:schemeClr val="tx1"/>
                          </a:solidFill>
                          <a:effectLst/>
                          <a:latin typeface="Times New Roman" panose="02020603050405020304" pitchFamily="18" charset="0"/>
                          <a:cs typeface="Times New Roman" panose="02020603050405020304" pitchFamily="18" charset="0"/>
                        </a:rPr>
                        <a:t>数字读出</a:t>
                      </a:r>
                      <a:r>
                        <a:rPr lang="zh-CN" sz="1800" kern="100" dirty="0" smtClean="0">
                          <a:solidFill>
                            <a:schemeClr val="tx1"/>
                          </a:solidFill>
                          <a:effectLst/>
                          <a:latin typeface="Times New Roman" panose="02020603050405020304" pitchFamily="18" charset="0"/>
                          <a:cs typeface="Times New Roman" panose="02020603050405020304" pitchFamily="18" charset="0"/>
                        </a:rPr>
                        <a:t>芯片</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通道数</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solidFill>
                            <a:schemeClr val="tx1"/>
                          </a:solidFill>
                          <a:effectLst/>
                          <a:latin typeface="Times New Roman" panose="02020603050405020304" pitchFamily="18" charset="0"/>
                          <a:cs typeface="Times New Roman" panose="02020603050405020304" pitchFamily="18" charset="0"/>
                        </a:rPr>
                        <a:t>动态范围</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单阈</a:t>
                      </a:r>
                      <a:r>
                        <a:rPr lang="en-US" sz="1800" kern="100">
                          <a:solidFill>
                            <a:schemeClr val="tx1"/>
                          </a:solidFill>
                          <a:effectLst/>
                          <a:latin typeface="Times New Roman" panose="02020603050405020304" pitchFamily="18" charset="0"/>
                          <a:cs typeface="Times New Roman" panose="02020603050405020304" pitchFamily="18" charset="0"/>
                        </a:rPr>
                        <a:t>/</a:t>
                      </a:r>
                      <a:r>
                        <a:rPr lang="zh-CN" sz="1800" kern="100">
                          <a:solidFill>
                            <a:schemeClr val="tx1"/>
                          </a:solidFill>
                          <a:effectLst/>
                          <a:latin typeface="Times New Roman" panose="02020603050405020304" pitchFamily="18" charset="0"/>
                          <a:cs typeface="Times New Roman" panose="02020603050405020304" pitchFamily="18" charset="0"/>
                        </a:rPr>
                        <a:t>多阈</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功耗</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72568">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GASTONE</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64</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200fC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单</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2.4mW/ch</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72568">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VFAT2</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128</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18.5fC</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solidFill>
                            <a:schemeClr val="tx1"/>
                          </a:solidFill>
                          <a:effectLst/>
                          <a:latin typeface="Times New Roman" panose="02020603050405020304" pitchFamily="18" charset="0"/>
                          <a:cs typeface="Times New Roman" panose="02020603050405020304" pitchFamily="18" charset="0"/>
                        </a:rPr>
                        <a:t>单</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1.5mW/</a:t>
                      </a:r>
                      <a:r>
                        <a:rPr lang="en-US" sz="1800" kern="100" dirty="0" err="1">
                          <a:solidFill>
                            <a:schemeClr val="tx1"/>
                          </a:solidFill>
                          <a:effectLst/>
                          <a:latin typeface="Times New Roman" panose="02020603050405020304" pitchFamily="18" charset="0"/>
                          <a:cs typeface="Times New Roman" panose="02020603050405020304" pitchFamily="18" charset="0"/>
                        </a:rPr>
                        <a:t>ch</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67914">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DIRAC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64</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200fC for MPGD</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多</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1mW/</a:t>
                      </a:r>
                      <a:r>
                        <a:rPr lang="en-US" sz="1800" kern="100" dirty="0" err="1">
                          <a:solidFill>
                            <a:schemeClr val="tx1"/>
                          </a:solidFill>
                          <a:effectLst/>
                          <a:latin typeface="Times New Roman" panose="02020603050405020304" pitchFamily="18" charset="0"/>
                          <a:cs typeface="Times New Roman" panose="02020603050405020304" pitchFamily="18" charset="0"/>
                        </a:rPr>
                        <a:t>ch</a:t>
                      </a:r>
                      <a:r>
                        <a:rPr lang="en-US" sz="1800" kern="100" dirty="0">
                          <a:solidFill>
                            <a:schemeClr val="tx1"/>
                          </a:solidFill>
                          <a:effectLst/>
                          <a:latin typeface="Times New Roman" panose="02020603050405020304" pitchFamily="18" charset="0"/>
                          <a:cs typeface="Times New Roman" panose="02020603050405020304" pitchFamily="18" charset="0"/>
                        </a:rPr>
                        <a:t>, 10μW/</a:t>
                      </a:r>
                      <a:r>
                        <a:rPr lang="en-US" sz="1800" kern="100" dirty="0" err="1">
                          <a:solidFill>
                            <a:schemeClr val="tx1"/>
                          </a:solidFill>
                          <a:effectLst/>
                          <a:latin typeface="Times New Roman" panose="02020603050405020304" pitchFamily="18" charset="0"/>
                          <a:cs typeface="Times New Roman" panose="02020603050405020304" pitchFamily="18" charset="0"/>
                        </a:rPr>
                        <a:t>ch</a:t>
                      </a:r>
                      <a:r>
                        <a:rPr lang="en-US" sz="1800" kern="100" dirty="0">
                          <a:solidFill>
                            <a:schemeClr val="tx1"/>
                          </a:solidFill>
                          <a:effectLst/>
                          <a:latin typeface="Times New Roman" panose="02020603050405020304" pitchFamily="18" charset="0"/>
                          <a:cs typeface="Times New Roman" panose="02020603050405020304" pitchFamily="18" charset="0"/>
                        </a:rPr>
                        <a:t>(ILC)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72568">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DCAL</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64</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20fC~200fC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单</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67914">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HARDROC2</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64</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10fC~10pC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solidFill>
                            <a:schemeClr val="tx1"/>
                          </a:solidFill>
                          <a:effectLst/>
                          <a:latin typeface="Times New Roman" panose="02020603050405020304" pitchFamily="18" charset="0"/>
                          <a:cs typeface="Times New Roman" panose="02020603050405020304" pitchFamily="18" charset="0"/>
                        </a:rPr>
                        <a:t>多</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1.42mW/ch,10μW/</a:t>
                      </a:r>
                      <a:r>
                        <a:rPr lang="en-US" sz="1800" kern="100" dirty="0" err="1">
                          <a:solidFill>
                            <a:schemeClr val="tx1"/>
                          </a:solidFill>
                          <a:effectLst/>
                          <a:latin typeface="Times New Roman" panose="02020603050405020304" pitchFamily="18" charset="0"/>
                          <a:cs typeface="Times New Roman" panose="02020603050405020304" pitchFamily="18" charset="0"/>
                        </a:rPr>
                        <a:t>ch</a:t>
                      </a:r>
                      <a:r>
                        <a:rPr lang="en-US" sz="1800" kern="100" dirty="0">
                          <a:solidFill>
                            <a:schemeClr val="tx1"/>
                          </a:solidFill>
                          <a:effectLst/>
                          <a:latin typeface="Times New Roman" panose="02020603050405020304" pitchFamily="18" charset="0"/>
                          <a:cs typeface="Times New Roman" panose="02020603050405020304" pitchFamily="18" charset="0"/>
                        </a:rPr>
                        <a:t>(ILC)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67914">
                <a:tc>
                  <a:txBody>
                    <a:bodyPr/>
                    <a:lstStyle/>
                    <a:p>
                      <a:pPr algn="just">
                        <a:spcAft>
                          <a:spcPts val="0"/>
                        </a:spcAft>
                      </a:pPr>
                      <a:r>
                        <a:rPr lang="en-US" sz="1800" kern="100" dirty="0">
                          <a:solidFill>
                            <a:srgbClr val="00B050"/>
                          </a:solidFill>
                          <a:effectLst/>
                          <a:latin typeface="Times New Roman" panose="02020603050405020304" pitchFamily="18" charset="0"/>
                          <a:cs typeface="Times New Roman" panose="02020603050405020304" pitchFamily="18" charset="0"/>
                        </a:rPr>
                        <a:t>MICROROC</a:t>
                      </a:r>
                      <a:endParaRPr lang="zh-CN" sz="1800"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rgbClr val="00B050"/>
                          </a:solidFill>
                          <a:effectLst/>
                          <a:latin typeface="Times New Roman" panose="02020603050405020304" pitchFamily="18" charset="0"/>
                          <a:cs typeface="Times New Roman" panose="02020603050405020304" pitchFamily="18" charset="0"/>
                        </a:rPr>
                        <a:t>64</a:t>
                      </a:r>
                      <a:endParaRPr lang="zh-CN" sz="1800" kern="10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rgbClr val="00B050"/>
                          </a:solidFill>
                          <a:effectLst/>
                          <a:latin typeface="Times New Roman" panose="02020603050405020304" pitchFamily="18" charset="0"/>
                          <a:cs typeface="Times New Roman" panose="02020603050405020304" pitchFamily="18" charset="0"/>
                        </a:rPr>
                        <a:t>1fC~500fC</a:t>
                      </a:r>
                      <a:endParaRPr lang="zh-CN" sz="1800"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solidFill>
                            <a:srgbClr val="00B050"/>
                          </a:solidFill>
                          <a:effectLst/>
                          <a:latin typeface="Times New Roman" panose="02020603050405020304" pitchFamily="18" charset="0"/>
                          <a:cs typeface="Times New Roman" panose="02020603050405020304" pitchFamily="18" charset="0"/>
                        </a:rPr>
                        <a:t>多</a:t>
                      </a:r>
                      <a:endParaRPr lang="zh-CN" sz="1800"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rgbClr val="FF0000"/>
                          </a:solidFill>
                          <a:effectLst/>
                          <a:latin typeface="Times New Roman" panose="02020603050405020304" pitchFamily="18" charset="0"/>
                          <a:cs typeface="Times New Roman" panose="02020603050405020304" pitchFamily="18" charset="0"/>
                        </a:rPr>
                        <a:t>335μW/</a:t>
                      </a:r>
                      <a:r>
                        <a:rPr lang="en-US" sz="1800" kern="100" dirty="0" err="1">
                          <a:solidFill>
                            <a:srgbClr val="FF0000"/>
                          </a:solidFill>
                          <a:effectLst/>
                          <a:latin typeface="Times New Roman" panose="02020603050405020304" pitchFamily="18" charset="0"/>
                          <a:cs typeface="Times New Roman" panose="02020603050405020304" pitchFamily="18" charset="0"/>
                        </a:rPr>
                        <a:t>ch</a:t>
                      </a:r>
                      <a:r>
                        <a:rPr lang="zh-CN" sz="1800" kern="100" dirty="0">
                          <a:solidFill>
                            <a:srgbClr val="00B050"/>
                          </a:solidFill>
                          <a:effectLst/>
                          <a:latin typeface="Times New Roman" panose="02020603050405020304" pitchFamily="18" charset="0"/>
                          <a:cs typeface="Times New Roman" panose="02020603050405020304" pitchFamily="18" charset="0"/>
                        </a:rPr>
                        <a:t>，</a:t>
                      </a:r>
                      <a:r>
                        <a:rPr lang="en-US" sz="1800" kern="100" dirty="0">
                          <a:solidFill>
                            <a:srgbClr val="00B050"/>
                          </a:solidFill>
                          <a:effectLst/>
                          <a:latin typeface="Times New Roman" panose="02020603050405020304" pitchFamily="18" charset="0"/>
                          <a:cs typeface="Times New Roman" panose="02020603050405020304" pitchFamily="18" charset="0"/>
                        </a:rPr>
                        <a:t>10μW/</a:t>
                      </a:r>
                      <a:r>
                        <a:rPr lang="en-US" sz="1800" kern="100" dirty="0" err="1">
                          <a:solidFill>
                            <a:srgbClr val="00B050"/>
                          </a:solidFill>
                          <a:effectLst/>
                          <a:latin typeface="Times New Roman" panose="02020603050405020304" pitchFamily="18" charset="0"/>
                          <a:cs typeface="Times New Roman" panose="02020603050405020304" pitchFamily="18" charset="0"/>
                        </a:rPr>
                        <a:t>ch</a:t>
                      </a:r>
                      <a:r>
                        <a:rPr lang="en-US" sz="1800" kern="100" dirty="0">
                          <a:solidFill>
                            <a:srgbClr val="00B050"/>
                          </a:solidFill>
                          <a:effectLst/>
                          <a:latin typeface="Times New Roman" panose="02020603050405020304" pitchFamily="18" charset="0"/>
                          <a:cs typeface="Times New Roman" panose="02020603050405020304" pitchFamily="18" charset="0"/>
                        </a:rPr>
                        <a:t> (ILC)</a:t>
                      </a:r>
                      <a:endParaRPr lang="zh-CN" sz="1800"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3" name="矩形 12"/>
          <p:cNvSpPr/>
          <p:nvPr/>
        </p:nvSpPr>
        <p:spPr>
          <a:xfrm>
            <a:off x="899524" y="4293112"/>
            <a:ext cx="7452966" cy="1477328"/>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基于多阈值读出考虑，对于</a:t>
            </a:r>
            <a:r>
              <a:rPr lang="en-US" altLang="zh-CN" sz="2000" dirty="0">
                <a:latin typeface="黑体" panose="02010609060101010101" pitchFamily="49" charset="-122"/>
                <a:ea typeface="黑体" panose="02010609060101010101" pitchFamily="49" charset="-122"/>
              </a:rPr>
              <a:t>GEM</a:t>
            </a:r>
            <a:r>
              <a:rPr lang="zh-CN" altLang="en-US" sz="2000" dirty="0">
                <a:latin typeface="黑体" panose="02010609060101010101" pitchFamily="49" charset="-122"/>
                <a:ea typeface="黑体" panose="02010609060101010101" pitchFamily="49" charset="-122"/>
              </a:rPr>
              <a:t>探测器，</a:t>
            </a:r>
            <a:r>
              <a:rPr lang="en-US" altLang="zh-CN" sz="2000" dirty="0">
                <a:latin typeface="黑体" panose="02010609060101010101" pitchFamily="49" charset="-122"/>
                <a:ea typeface="黑体" panose="02010609060101010101" pitchFamily="49" charset="-122"/>
              </a:rPr>
              <a:t>MICROROC</a:t>
            </a:r>
            <a:r>
              <a:rPr lang="zh-CN" altLang="en-US" sz="2000" dirty="0">
                <a:latin typeface="黑体" panose="02010609060101010101" pitchFamily="49" charset="-122"/>
                <a:ea typeface="黑体" panose="02010609060101010101" pitchFamily="49" charset="-122"/>
              </a:rPr>
              <a:t>动态范围合适及其功耗</a:t>
            </a:r>
            <a:r>
              <a:rPr lang="zh-CN" altLang="en-US" sz="2000" dirty="0" smtClean="0">
                <a:latin typeface="黑体" panose="02010609060101010101" pitchFamily="49" charset="-122"/>
                <a:ea typeface="黑体" panose="02010609060101010101" pitchFamily="49" charset="-122"/>
              </a:rPr>
              <a:t>优势（</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&lt;1mW/channel</a:t>
            </a:r>
            <a:r>
              <a:rPr lang="zh-CN" altLang="en-US" sz="2000" dirty="0" smtClean="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最合适做为</a:t>
            </a:r>
            <a:r>
              <a:rPr lang="en-US" altLang="zh-CN" sz="2000" dirty="0" smtClean="0">
                <a:latin typeface="黑体" panose="02010609060101010101" pitchFamily="49" charset="-122"/>
                <a:ea typeface="黑体" panose="02010609060101010101" pitchFamily="49" charset="-122"/>
              </a:rPr>
              <a:t>CEPC-HCAL</a:t>
            </a:r>
            <a:r>
              <a:rPr lang="zh-CN" altLang="en-US" sz="2000" dirty="0">
                <a:latin typeface="黑体" panose="02010609060101010101" pitchFamily="49" charset="-122"/>
                <a:ea typeface="黑体" panose="02010609060101010101" pitchFamily="49" charset="-122"/>
              </a:rPr>
              <a:t>原理样机的前端读出</a:t>
            </a:r>
            <a:r>
              <a:rPr lang="zh-CN" altLang="en-US" sz="2000" dirty="0" smtClean="0">
                <a:latin typeface="黑体" panose="02010609060101010101" pitchFamily="49" charset="-122"/>
                <a:ea typeface="黑体" panose="02010609060101010101" pitchFamily="49" charset="-122"/>
              </a:rPr>
              <a:t>芯片。</a:t>
            </a:r>
            <a:endParaRPr lang="zh-CN" altLang="en-US" sz="2000" dirty="0">
              <a:latin typeface="黑体" panose="02010609060101010101" pitchFamily="49" charset="-122"/>
              <a:ea typeface="黑体" panose="02010609060101010101" pitchFamily="49" charset="-122"/>
            </a:endParaRPr>
          </a:p>
        </p:txBody>
      </p:sp>
      <p:sp>
        <p:nvSpPr>
          <p:cNvPr id="14" name="矩形 13"/>
          <p:cNvSpPr/>
          <p:nvPr/>
        </p:nvSpPr>
        <p:spPr>
          <a:xfrm>
            <a:off x="3322249" y="1272596"/>
            <a:ext cx="2434980"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国际上数字读出</a:t>
            </a:r>
            <a:r>
              <a:rPr lang="en-US" altLang="zh-CN" dirty="0" smtClean="0">
                <a:latin typeface="黑体" panose="02010609060101010101" pitchFamily="49" charset="-122"/>
                <a:ea typeface="黑体" panose="02010609060101010101" pitchFamily="49" charset="-122"/>
              </a:rPr>
              <a:t>ASIC</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49865078"/>
      </p:ext>
    </p:extLst>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信号源测试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噪声测试</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8282"/>
          <a:stretch/>
        </p:blipFill>
        <p:spPr>
          <a:xfrm>
            <a:off x="179512" y="1124744"/>
            <a:ext cx="3209499" cy="3240000"/>
          </a:xfrm>
          <a:prstGeom prst="rect">
            <a:avLst/>
          </a:prstGeom>
          <a:ln>
            <a:noFill/>
          </a:ln>
        </p:spPr>
      </p:pic>
      <p:sp>
        <p:nvSpPr>
          <p:cNvPr id="9" name="矩形 8"/>
          <p:cNvSpPr/>
          <p:nvPr/>
        </p:nvSpPr>
        <p:spPr>
          <a:xfrm>
            <a:off x="482970" y="4293096"/>
            <a:ext cx="3091970" cy="707886"/>
          </a:xfrm>
          <a:prstGeom prst="rect">
            <a:avLst/>
          </a:prstGeom>
        </p:spPr>
        <p:txBody>
          <a:bodyPr wrap="square">
            <a:spAutoFit/>
          </a:bodyPr>
          <a:lstStyle/>
          <a:p>
            <a:r>
              <a:rPr lang="en-US" altLang="zh-CN" sz="2000" kern="100" dirty="0" smtClean="0">
                <a:latin typeface="黑体" panose="02010609060101010101" pitchFamily="49" charset="-122"/>
                <a:ea typeface="黑体" panose="02010609060101010101" pitchFamily="49" charset="-122"/>
                <a:cs typeface="Times New Roman" panose="02020603050405020304" pitchFamily="18" charset="0"/>
              </a:rPr>
              <a:t>0</a:t>
            </a:r>
            <a:r>
              <a:rPr lang="zh-CN" altLang="en-US" sz="2000" kern="100" dirty="0" smtClean="0">
                <a:latin typeface="黑体" panose="02010609060101010101" pitchFamily="49" charset="-122"/>
                <a:ea typeface="黑体" panose="02010609060101010101" pitchFamily="49" charset="-122"/>
                <a:cs typeface="Times New Roman" panose="02020603050405020304" pitchFamily="18" charset="0"/>
              </a:rPr>
              <a:t>输入情况下</a:t>
            </a:r>
            <a:r>
              <a:rPr lang="en-US" altLang="zh-CN" sz="2000" kern="100" dirty="0" smtClean="0">
                <a:latin typeface="黑体" panose="02010609060101010101" pitchFamily="49" charset="-122"/>
                <a:ea typeface="黑体" panose="02010609060101010101" pitchFamily="49" charset="-122"/>
                <a:cs typeface="Times New Roman" panose="02020603050405020304" pitchFamily="18" charset="0"/>
              </a:rPr>
              <a:t>S</a:t>
            </a: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曲线</a:t>
            </a:r>
            <a:endParaRPr lang="en-US" altLang="zh-CN" sz="2000" kern="100" dirty="0" smtClean="0">
              <a:latin typeface="黑体" panose="02010609060101010101" pitchFamily="49" charset="-122"/>
              <a:ea typeface="黑体" panose="02010609060101010101" pitchFamily="49" charset="-122"/>
              <a:cs typeface="Times New Roman" panose="02020603050405020304" pitchFamily="18" charset="0"/>
            </a:endParaRPr>
          </a:p>
          <a:p>
            <a:r>
              <a:rPr lang="zh-CN" altLang="en-US" sz="2000" kern="100" dirty="0" smtClean="0">
                <a:latin typeface="黑体" panose="02010609060101010101" pitchFamily="49" charset="-122"/>
                <a:ea typeface="黑体" panose="02010609060101010101" pitchFamily="49" charset="-122"/>
                <a:cs typeface="Times New Roman" panose="02020603050405020304" pitchFamily="18" charset="0"/>
              </a:rPr>
              <a:t>噪声的累计概率密度曲线，</a:t>
            </a:r>
            <a:endParaRPr lang="zh-CN" altLang="en-US" sz="2000" dirty="0">
              <a:latin typeface="黑体" panose="02010609060101010101" pitchFamily="49" charset="-122"/>
              <a:ea typeface="黑体" panose="02010609060101010101" pitchFamily="49" charset="-122"/>
            </a:endParaRPr>
          </a:p>
        </p:txBody>
      </p:sp>
      <p:sp>
        <p:nvSpPr>
          <p:cNvPr id="10" name="右箭头 9"/>
          <p:cNvSpPr/>
          <p:nvPr/>
        </p:nvSpPr>
        <p:spPr bwMode="auto">
          <a:xfrm>
            <a:off x="3347864" y="2132856"/>
            <a:ext cx="1224136" cy="796891"/>
          </a:xfrm>
          <a:prstGeom prst="rightArrow">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11" name="文本框 10"/>
          <p:cNvSpPr txBox="1"/>
          <p:nvPr/>
        </p:nvSpPr>
        <p:spPr>
          <a:xfrm>
            <a:off x="3277694" y="1748916"/>
            <a:ext cx="1364476" cy="369332"/>
          </a:xfrm>
          <a:prstGeom prst="rect">
            <a:avLst/>
          </a:prstGeom>
          <a:noFill/>
        </p:spPr>
        <p:txBody>
          <a:bodyPr wrap="none" rtlCol="0">
            <a:spAutoFit/>
          </a:bodyPr>
          <a:lstStyle/>
          <a:p>
            <a:r>
              <a:rPr lang="en-US" altLang="zh-CN" dirty="0" smtClean="0">
                <a:latin typeface="黑体" panose="02010609060101010101" pitchFamily="49" charset="-122"/>
                <a:ea typeface="黑体" panose="02010609060101010101" pitchFamily="49" charset="-122"/>
              </a:rPr>
              <a:t>64</a:t>
            </a:r>
            <a:r>
              <a:rPr lang="zh-CN" altLang="en-US" dirty="0" smtClean="0">
                <a:latin typeface="黑体" panose="02010609060101010101" pitchFamily="49" charset="-122"/>
                <a:ea typeface="黑体" panose="02010609060101010101" pitchFamily="49" charset="-122"/>
              </a:rPr>
              <a:t>通道统计</a:t>
            </a:r>
            <a:endParaRPr lang="zh-CN" altLang="en-US" dirty="0">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4749" r="7098"/>
          <a:stretch/>
        </p:blipFill>
        <p:spPr>
          <a:xfrm>
            <a:off x="4600715" y="1129747"/>
            <a:ext cx="3808207" cy="3240000"/>
          </a:xfrm>
          <a:prstGeom prst="rect">
            <a:avLst/>
          </a:prstGeom>
        </p:spPr>
      </p:pic>
      <p:sp>
        <p:nvSpPr>
          <p:cNvPr id="13" name="文本框 12"/>
          <p:cNvSpPr txBox="1"/>
          <p:nvPr/>
        </p:nvSpPr>
        <p:spPr>
          <a:xfrm>
            <a:off x="5292080" y="4436792"/>
            <a:ext cx="2736304" cy="646331"/>
          </a:xfrm>
          <a:prstGeom prst="rect">
            <a:avLst/>
          </a:prstGeom>
          <a:noFill/>
        </p:spPr>
        <p:txBody>
          <a:bodyPr wrap="square" rtlCol="0">
            <a:spAutoFit/>
          </a:bodyPr>
          <a:lstStyle/>
          <a:p>
            <a:pPr algn="ctr"/>
            <a:r>
              <a:rPr lang="en-US" altLang="zh-CN" dirty="0" smtClean="0">
                <a:latin typeface="黑体" panose="02010609060101010101" pitchFamily="49" charset="-122"/>
                <a:ea typeface="黑体" panose="02010609060101010101" pitchFamily="49" charset="-122"/>
              </a:rPr>
              <a:t>64</a:t>
            </a:r>
            <a:r>
              <a:rPr lang="zh-CN" altLang="en-US" dirty="0" smtClean="0">
                <a:latin typeface="黑体" panose="02010609060101010101" pitchFamily="49" charset="-122"/>
                <a:ea typeface="黑体" panose="02010609060101010101" pitchFamily="49" charset="-122"/>
              </a:rPr>
              <a:t>通道噪声</a:t>
            </a:r>
            <a:r>
              <a:rPr lang="en-US" altLang="zh-CN" dirty="0" smtClean="0">
                <a:latin typeface="黑体" panose="02010609060101010101" pitchFamily="49" charset="-122"/>
                <a:ea typeface="黑体" panose="02010609060101010101" pitchFamily="49" charset="-122"/>
              </a:rPr>
              <a:t>RMS</a:t>
            </a:r>
          </a:p>
          <a:p>
            <a:r>
              <a:rPr lang="zh-CN" altLang="en-US" dirty="0" smtClean="0">
                <a:latin typeface="黑体" panose="02010609060101010101" pitchFamily="49" charset="-122"/>
                <a:ea typeface="黑体" panose="02010609060101010101" pitchFamily="49" charset="-122"/>
              </a:rPr>
              <a:t>最大值</a:t>
            </a:r>
            <a:r>
              <a:rPr lang="en-US" altLang="zh-CN" dirty="0" smtClean="0">
                <a:latin typeface="黑体" panose="02010609060101010101" pitchFamily="49" charset="-122"/>
                <a:ea typeface="黑体" panose="02010609060101010101" pitchFamily="49" charset="-122"/>
              </a:rPr>
              <a:t>3.4fC(1fC</a:t>
            </a:r>
            <a:r>
              <a:rPr lang="en-US" altLang="zh-CN" dirty="0" smtClean="0">
                <a:latin typeface="Calibri" panose="020F0502020204030204" pitchFamily="34" charset="0"/>
                <a:ea typeface="黑体" panose="02010609060101010101" pitchFamily="49" charset="-122"/>
                <a:cs typeface="Calibri" panose="020F0502020204030204" pitchFamily="34" charset="0"/>
              </a:rPr>
              <a:t>≈</a:t>
            </a:r>
            <a:r>
              <a:rPr lang="en-US" altLang="zh-CN" dirty="0" smtClean="0">
                <a:latin typeface="黑体" panose="02010609060101010101" pitchFamily="49" charset="-122"/>
                <a:ea typeface="黑体" panose="02010609060101010101" pitchFamily="49" charset="-122"/>
              </a:rPr>
              <a:t>10mV)</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4300141"/>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信号源测试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阈值刻度</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5" name="矩形 4"/>
          <p:cNvSpPr/>
          <p:nvPr/>
        </p:nvSpPr>
        <p:spPr>
          <a:xfrm>
            <a:off x="1439594" y="1346052"/>
            <a:ext cx="6407879"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阈值设置曲线描述阈值</a:t>
            </a:r>
            <a:r>
              <a:rPr lang="en-US" altLang="zh-CN" dirty="0" smtClean="0">
                <a:latin typeface="黑体" panose="02010609060101010101" pitchFamily="49" charset="-122"/>
                <a:ea typeface="黑体" panose="02010609060101010101" pitchFamily="49" charset="-122"/>
              </a:rPr>
              <a:t>DAC</a:t>
            </a:r>
            <a:r>
              <a:rPr lang="zh-CN" altLang="en-US" dirty="0" smtClean="0">
                <a:latin typeface="黑体" panose="02010609060101010101" pitchFamily="49" charset="-122"/>
                <a:ea typeface="黑体" panose="02010609060101010101" pitchFamily="49" charset="-122"/>
              </a:rPr>
              <a:t>的码值与注入电荷量的关系（</a:t>
            </a:r>
            <a:r>
              <a:rPr lang="en-US" altLang="zh-CN" dirty="0" smtClean="0">
                <a:latin typeface="黑体" panose="02010609060101010101" pitchFamily="49" charset="-122"/>
                <a:ea typeface="黑体" panose="02010609060101010101" pitchFamily="49" charset="-122"/>
              </a:rPr>
              <a:t>S</a:t>
            </a:r>
            <a:r>
              <a:rPr lang="zh-CN" altLang="en-US" dirty="0" smtClean="0">
                <a:latin typeface="黑体" panose="02010609060101010101" pitchFamily="49" charset="-122"/>
                <a:ea typeface="黑体" panose="02010609060101010101" pitchFamily="49" charset="-122"/>
              </a:rPr>
              <a:t>曲线）</a:t>
            </a:r>
            <a:endParaRPr lang="zh-CN" altLang="en-US" dirty="0">
              <a:latin typeface="黑体" panose="02010609060101010101" pitchFamily="49" charset="-122"/>
              <a:ea typeface="黑体" panose="02010609060101010101" pitchFamily="49"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493" y="1849928"/>
            <a:ext cx="3119911" cy="2511544"/>
          </a:xfrm>
          <a:prstGeom prst="rect">
            <a:avLst/>
          </a:prstGeom>
          <a:noFill/>
          <a:ln>
            <a:noFill/>
          </a:ln>
        </p:spPr>
      </p:pic>
      <p:pic>
        <p:nvPicPr>
          <p:cNvPr id="7" name="图片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3819" y="1871501"/>
            <a:ext cx="3096361" cy="2489971"/>
          </a:xfrm>
          <a:prstGeom prst="rect">
            <a:avLst/>
          </a:prstGeom>
          <a:noFill/>
          <a:ln>
            <a:noFill/>
          </a:ln>
        </p:spPr>
      </p:pic>
      <p:pic>
        <p:nvPicPr>
          <p:cNvPr id="8" name="图片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6754" y="1872495"/>
            <a:ext cx="3048160" cy="2488977"/>
          </a:xfrm>
          <a:prstGeom prst="rect">
            <a:avLst/>
          </a:prstGeom>
          <a:noFill/>
          <a:ln>
            <a:noFill/>
          </a:ln>
        </p:spPr>
      </p:pic>
      <mc:AlternateContent xmlns:mc="http://schemas.openxmlformats.org/markup-compatibility/2006" xmlns:a14="http://schemas.microsoft.com/office/drawing/2010/main">
        <mc:Choice Requires="a14">
          <p:sp>
            <p:nvSpPr>
              <p:cNvPr id="10" name="矩形 9"/>
              <p:cNvSpPr/>
              <p:nvPr/>
            </p:nvSpPr>
            <p:spPr>
              <a:xfrm>
                <a:off x="1115552" y="5157224"/>
                <a:ext cx="6804882" cy="861774"/>
              </a:xfrm>
              <a:prstGeom prst="rect">
                <a:avLst/>
              </a:prstGeom>
            </p:spPr>
            <p:txBody>
              <a:bodyPr wrap="square">
                <a:spAutoFit/>
              </a:bodyPr>
              <a:lstStyle/>
              <a:p>
                <a:pPr indent="304800" algn="just">
                  <a:lnSpc>
                    <a:spcPts val="2000"/>
                  </a:lnSpc>
                  <a:spcAft>
                    <a:spcPts val="0"/>
                  </a:spcAft>
                </a:pPr>
                <a:r>
                  <a:rPr lang="en-US" altLang="zh-CN" kern="100" dirty="0">
                    <a:latin typeface="Times New Roman" panose="02020603050405020304" pitchFamily="18" charset="0"/>
                    <a:cs typeface="Times New Roman" panose="02020603050405020304" pitchFamily="18" charset="0"/>
                  </a:rPr>
                  <a:t>DAC0 (1fC~140fC)</a:t>
                </a:r>
                <a:r>
                  <a:rPr lang="zh-CN" altLang="zh-CN" kern="100" dirty="0">
                    <a:latin typeface="Times New Roman" panose="02020603050405020304" pitchFamily="18" charset="0"/>
                    <a:cs typeface="Times New Roman" panose="02020603050405020304" pitchFamily="18" charset="0"/>
                  </a:rPr>
                  <a:t>：</a:t>
                </a:r>
                <a14:m>
                  <m:oMath xmlns:m="http://schemas.openxmlformats.org/officeDocument/2006/math">
                    <m:r>
                      <m:rPr>
                        <m:sty m:val="p"/>
                      </m:rPr>
                      <a:rPr lang="en-US" altLang="zh-CN" kern="100">
                        <a:latin typeface="Cambria Math" panose="02040503050406030204" pitchFamily="18" charset="0"/>
                        <a:cs typeface="Times New Roman" panose="02020603050405020304" pitchFamily="18" charset="0"/>
                      </a:rPr>
                      <m:t>DAC</m:t>
                    </m:r>
                    <m:r>
                      <a:rPr lang="en-US" altLang="zh-CN" kern="100">
                        <a:latin typeface="Cambria Math" panose="02040503050406030204" pitchFamily="18" charset="0"/>
                        <a:cs typeface="Times New Roman" panose="02020603050405020304" pitchFamily="18" charset="0"/>
                      </a:rPr>
                      <m:t> </m:t>
                    </m:r>
                    <m:r>
                      <m:rPr>
                        <m:sty m:val="p"/>
                      </m:rPr>
                      <a:rPr lang="en-US" altLang="zh-CN" kern="100">
                        <a:latin typeface="Cambria Math" panose="02040503050406030204" pitchFamily="18" charset="0"/>
                        <a:cs typeface="Times New Roman" panose="02020603050405020304" pitchFamily="18" charset="0"/>
                      </a:rPr>
                      <m:t>threshold</m:t>
                    </m:r>
                    <m:r>
                      <a:rPr lang="en-US"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4.26×</m:t>
                    </m:r>
                    <m:r>
                      <m:rPr>
                        <m:sty m:val="p"/>
                      </m:rPr>
                      <a:rPr lang="en-US" altLang="zh-CN" kern="100">
                        <a:latin typeface="Cambria Math" panose="02040503050406030204" pitchFamily="18" charset="0"/>
                        <a:cs typeface="Times New Roman" panose="02020603050405020304" pitchFamily="18" charset="0"/>
                      </a:rPr>
                      <m:t>Charge</m:t>
                    </m:r>
                    <m:r>
                      <a:rPr lang="en-US" altLang="zh-CN" kern="100">
                        <a:latin typeface="Cambria Math" panose="02040503050406030204" pitchFamily="18" charset="0"/>
                        <a:cs typeface="Times New Roman" panose="02020603050405020304" pitchFamily="18" charset="0"/>
                      </a:rPr>
                      <m:t>+594.2</m:t>
                    </m:r>
                  </m:oMath>
                </a14:m>
                <a:endParaRPr lang="zh-CN" altLang="zh-CN"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r>
                  <a:rPr lang="en-US" altLang="zh-CN" kern="100" dirty="0">
                    <a:latin typeface="Times New Roman" panose="02020603050405020304" pitchFamily="18" charset="0"/>
                    <a:cs typeface="Times New Roman" panose="02020603050405020304" pitchFamily="18" charset="0"/>
                  </a:rPr>
                  <a:t>DAC1 (1fC~140fC)</a:t>
                </a:r>
                <a:r>
                  <a:rPr lang="zh-CN" altLang="zh-CN" kern="100" dirty="0">
                    <a:latin typeface="Times New Roman" panose="02020603050405020304" pitchFamily="18" charset="0"/>
                    <a:cs typeface="Times New Roman" panose="02020603050405020304" pitchFamily="18" charset="0"/>
                  </a:rPr>
                  <a:t>：</a:t>
                </a:r>
                <a14:m>
                  <m:oMath xmlns:m="http://schemas.openxmlformats.org/officeDocument/2006/math">
                    <m:r>
                      <m:rPr>
                        <m:sty m:val="p"/>
                      </m:rPr>
                      <a:rPr lang="en-US" altLang="zh-CN" kern="100">
                        <a:latin typeface="Cambria Math" panose="02040503050406030204" pitchFamily="18" charset="0"/>
                        <a:cs typeface="Times New Roman" panose="02020603050405020304" pitchFamily="18" charset="0"/>
                      </a:rPr>
                      <m:t>DAC</m:t>
                    </m:r>
                    <m:r>
                      <a:rPr lang="en-US" altLang="zh-CN" kern="100">
                        <a:latin typeface="Cambria Math" panose="02040503050406030204" pitchFamily="18" charset="0"/>
                        <a:cs typeface="Times New Roman" panose="02020603050405020304" pitchFamily="18" charset="0"/>
                      </a:rPr>
                      <m:t> </m:t>
                    </m:r>
                    <m:r>
                      <m:rPr>
                        <m:sty m:val="p"/>
                      </m:rPr>
                      <a:rPr lang="en-US" altLang="zh-CN" kern="100">
                        <a:latin typeface="Cambria Math" panose="02040503050406030204" pitchFamily="18" charset="0"/>
                        <a:cs typeface="Times New Roman" panose="02020603050405020304" pitchFamily="18" charset="0"/>
                      </a:rPr>
                      <m:t>threshold</m:t>
                    </m:r>
                    <m:r>
                      <a:rPr lang="en-US" altLang="zh-CN" kern="100">
                        <a:latin typeface="Cambria Math" panose="02040503050406030204" pitchFamily="18" charset="0"/>
                        <a:cs typeface="Times New Roman" panose="02020603050405020304" pitchFamily="18" charset="0"/>
                      </a:rPr>
                      <m:t>= </m:t>
                    </m:r>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4.35×</m:t>
                    </m:r>
                    <m:r>
                      <m:rPr>
                        <m:sty m:val="p"/>
                      </m:rPr>
                      <a:rPr lang="en-US" altLang="zh-CN" kern="100">
                        <a:latin typeface="Cambria Math" panose="02040503050406030204" pitchFamily="18" charset="0"/>
                        <a:cs typeface="Times New Roman" panose="02020603050405020304" pitchFamily="18" charset="0"/>
                      </a:rPr>
                      <m:t>Charge</m:t>
                    </m:r>
                    <m:r>
                      <a:rPr lang="en-US" altLang="zh-CN" kern="100">
                        <a:latin typeface="Cambria Math" panose="02040503050406030204" pitchFamily="18" charset="0"/>
                        <a:cs typeface="Times New Roman" panose="02020603050405020304" pitchFamily="18" charset="0"/>
                      </a:rPr>
                      <m:t>+607.5</m:t>
                    </m:r>
                  </m:oMath>
                </a14:m>
                <a:endParaRPr lang="zh-CN" altLang="zh-CN"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r>
                  <a:rPr lang="en-US" altLang="zh-CN" kern="100" dirty="0">
                    <a:latin typeface="Times New Roman" panose="02020603050405020304" pitchFamily="18" charset="0"/>
                    <a:cs typeface="Times New Roman" panose="02020603050405020304" pitchFamily="18" charset="0"/>
                  </a:rPr>
                  <a:t>DAC2 (1fC~500fC)</a:t>
                </a:r>
                <a:r>
                  <a:rPr lang="zh-CN" altLang="zh-CN" kern="100" dirty="0">
                    <a:latin typeface="Times New Roman" panose="02020603050405020304" pitchFamily="18" charset="0"/>
                    <a:cs typeface="Times New Roman" panose="02020603050405020304" pitchFamily="18" charset="0"/>
                  </a:rPr>
                  <a:t>：</a:t>
                </a:r>
                <a14:m>
                  <m:oMath xmlns:m="http://schemas.openxmlformats.org/officeDocument/2006/math">
                    <m:r>
                      <m:rPr>
                        <m:sty m:val="p"/>
                      </m:rPr>
                      <a:rPr lang="en-US" altLang="zh-CN" kern="100">
                        <a:latin typeface="Cambria Math" panose="02040503050406030204" pitchFamily="18" charset="0"/>
                        <a:cs typeface="Times New Roman" panose="02020603050405020304" pitchFamily="18" charset="0"/>
                      </a:rPr>
                      <m:t>DAC</m:t>
                    </m:r>
                    <m:r>
                      <a:rPr lang="en-US" altLang="zh-CN" kern="100">
                        <a:latin typeface="Cambria Math" panose="02040503050406030204" pitchFamily="18" charset="0"/>
                        <a:cs typeface="Times New Roman" panose="02020603050405020304" pitchFamily="18" charset="0"/>
                      </a:rPr>
                      <m:t> </m:t>
                    </m:r>
                    <m:r>
                      <m:rPr>
                        <m:sty m:val="p"/>
                      </m:rPr>
                      <a:rPr lang="en-US" altLang="zh-CN" kern="100">
                        <a:latin typeface="Cambria Math" panose="02040503050406030204" pitchFamily="18" charset="0"/>
                        <a:cs typeface="Times New Roman" panose="02020603050405020304" pitchFamily="18" charset="0"/>
                      </a:rPr>
                      <m:t>threshold</m:t>
                    </m:r>
                    <m:r>
                      <a:rPr lang="en-US"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1.01×</m:t>
                    </m:r>
                    <m:r>
                      <m:rPr>
                        <m:sty m:val="p"/>
                      </m:rPr>
                      <a:rPr lang="en-US" altLang="zh-CN" kern="100">
                        <a:latin typeface="Cambria Math" panose="02040503050406030204" pitchFamily="18" charset="0"/>
                        <a:cs typeface="Times New Roman" panose="02020603050405020304" pitchFamily="18" charset="0"/>
                      </a:rPr>
                      <m:t>Charge</m:t>
                    </m:r>
                    <m:r>
                      <a:rPr lang="en-US" altLang="zh-CN" kern="100">
                        <a:latin typeface="Cambria Math" panose="02040503050406030204" pitchFamily="18" charset="0"/>
                        <a:cs typeface="Times New Roman" panose="02020603050405020304" pitchFamily="18" charset="0"/>
                      </a:rPr>
                      <m:t>+609.8</m:t>
                    </m:r>
                  </m:oMath>
                </a14:m>
                <a:endParaRPr lang="zh-CN" altLang="zh-CN" kern="1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115552" y="5157224"/>
                <a:ext cx="6804882" cy="861774"/>
              </a:xfrm>
              <a:prstGeom prst="rect">
                <a:avLst/>
              </a:prstGeom>
              <a:blipFill rotWithShape="0">
                <a:blip r:embed="rId6"/>
                <a:stretch>
                  <a:fillRect t="-7801" b="-11348"/>
                </a:stretch>
              </a:blipFill>
            </p:spPr>
            <p:txBody>
              <a:bodyPr/>
              <a:lstStyle/>
              <a:p>
                <a:r>
                  <a:rPr lang="zh-CN" altLang="en-US">
                    <a:noFill/>
                  </a:rPr>
                  <a:t> </a:t>
                </a:r>
              </a:p>
            </p:txBody>
          </p:sp>
        </mc:Fallback>
      </mc:AlternateContent>
      <p:sp>
        <p:nvSpPr>
          <p:cNvPr id="11" name="矩形 10"/>
          <p:cNvSpPr/>
          <p:nvPr/>
        </p:nvSpPr>
        <p:spPr>
          <a:xfrm>
            <a:off x="1547607" y="2888930"/>
            <a:ext cx="1043583" cy="461665"/>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DAC0</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4470142" y="2892217"/>
            <a:ext cx="1158229" cy="461665"/>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7596392" y="2844224"/>
            <a:ext cx="1080140" cy="461665"/>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DAC2</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4" name="直接箭头连接符 13"/>
          <p:cNvCxnSpPr/>
          <p:nvPr/>
        </p:nvCxnSpPr>
        <p:spPr bwMode="auto">
          <a:xfrm flipV="1">
            <a:off x="1115552" y="3861056"/>
            <a:ext cx="0" cy="64808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7" name="矩形 16"/>
          <p:cNvSpPr/>
          <p:nvPr/>
        </p:nvSpPr>
        <p:spPr>
          <a:xfrm>
            <a:off x="791510" y="4405245"/>
            <a:ext cx="1049958"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140fC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箭头连接符 17"/>
          <p:cNvCxnSpPr/>
          <p:nvPr/>
        </p:nvCxnSpPr>
        <p:spPr bwMode="auto">
          <a:xfrm flipV="1">
            <a:off x="4031930" y="3861056"/>
            <a:ext cx="0" cy="64808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矩形 19"/>
          <p:cNvSpPr/>
          <p:nvPr/>
        </p:nvSpPr>
        <p:spPr>
          <a:xfrm>
            <a:off x="3522041" y="4405245"/>
            <a:ext cx="1049958"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140fC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1" name="直接箭头连接符 20"/>
          <p:cNvCxnSpPr/>
          <p:nvPr/>
        </p:nvCxnSpPr>
        <p:spPr bwMode="auto">
          <a:xfrm flipV="1">
            <a:off x="8352490" y="3788479"/>
            <a:ext cx="0" cy="64808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2" name="矩形 21"/>
          <p:cNvSpPr/>
          <p:nvPr/>
        </p:nvSpPr>
        <p:spPr>
          <a:xfrm>
            <a:off x="7847473" y="4319570"/>
            <a:ext cx="1049958"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500fC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52701409"/>
      </p:ext>
    </p:extLst>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片外</a:t>
            </a:r>
            <a:r>
              <a:rPr lang="en-US" altLang="zh-CN" dirty="0" smtClean="0">
                <a:latin typeface="黑体" panose="02010609060101010101" pitchFamily="49" charset="-122"/>
                <a:ea typeface="黑体" panose="02010609060101010101" pitchFamily="49" charset="-122"/>
              </a:rPr>
              <a:t>ADC</a:t>
            </a:r>
            <a:r>
              <a:rPr lang="zh-CN" altLang="en-US" dirty="0" smtClean="0">
                <a:latin typeface="黑体" panose="02010609060101010101" pitchFamily="49" charset="-122"/>
                <a:ea typeface="黑体" panose="02010609060101010101" pitchFamily="49" charset="-122"/>
              </a:rPr>
              <a:t>测试</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grpSp>
        <p:nvGrpSpPr>
          <p:cNvPr id="5" name="组合 4"/>
          <p:cNvGrpSpPr>
            <a:grpSpLocks noChangeAspect="1"/>
          </p:cNvGrpSpPr>
          <p:nvPr/>
        </p:nvGrpSpPr>
        <p:grpSpPr>
          <a:xfrm>
            <a:off x="683568" y="1046883"/>
            <a:ext cx="2880000" cy="2160000"/>
            <a:chOff x="0" y="3258000"/>
            <a:chExt cx="4800000" cy="360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58000"/>
              <a:ext cx="4800000" cy="3600000"/>
            </a:xfrm>
            <a:prstGeom prst="rect">
              <a:avLst/>
            </a:prstGeom>
          </p:spPr>
        </p:pic>
        <p:cxnSp>
          <p:nvCxnSpPr>
            <p:cNvPr id="7" name="直接箭头连接符 6"/>
            <p:cNvCxnSpPr/>
            <p:nvPr/>
          </p:nvCxnSpPr>
          <p:spPr>
            <a:xfrm flipV="1">
              <a:off x="1307592" y="4983480"/>
              <a:ext cx="100584" cy="365760"/>
            </a:xfrm>
            <a:prstGeom prst="straightConnector1">
              <a:avLst/>
            </a:prstGeom>
            <a:ln>
              <a:solidFill>
                <a:srgbClr val="00DF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4013" y="5289695"/>
              <a:ext cx="1087157" cy="369332"/>
            </a:xfrm>
            <a:prstGeom prst="rect">
              <a:avLst/>
            </a:prstGeom>
            <a:noFill/>
          </p:spPr>
          <p:txBody>
            <a:bodyPr wrap="none" rtlCol="0">
              <a:spAutoFit/>
            </a:bodyPr>
            <a:lstStyle/>
            <a:p>
              <a:r>
                <a:rPr lang="en-US" altLang="zh-CN" dirty="0" smtClean="0">
                  <a:solidFill>
                    <a:srgbClr val="00DF00"/>
                  </a:solidFill>
                </a:rPr>
                <a:t>Hold</a:t>
              </a:r>
              <a:r>
                <a:rPr lang="zh-CN" altLang="en-US" dirty="0" smtClean="0">
                  <a:solidFill>
                    <a:srgbClr val="00DF00"/>
                  </a:solidFill>
                </a:rPr>
                <a:t>信号</a:t>
              </a:r>
              <a:endParaRPr lang="zh-CN" altLang="en-US" dirty="0">
                <a:solidFill>
                  <a:srgbClr val="00DF00"/>
                </a:solidFill>
              </a:endParaRPr>
            </a:p>
          </p:txBody>
        </p:sp>
        <p:cxnSp>
          <p:nvCxnSpPr>
            <p:cNvPr id="9" name="直接箭头连接符 8"/>
            <p:cNvCxnSpPr/>
            <p:nvPr/>
          </p:nvCxnSpPr>
          <p:spPr>
            <a:xfrm flipV="1">
              <a:off x="3291840" y="4837176"/>
              <a:ext cx="9144" cy="586628"/>
            </a:xfrm>
            <a:prstGeom prst="straightConnector1">
              <a:avLst/>
            </a:prstGeom>
            <a:ln>
              <a:solidFill>
                <a:srgbClr val="00E8E8"/>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61772" y="5364259"/>
              <a:ext cx="1107996" cy="369332"/>
            </a:xfrm>
            <a:prstGeom prst="rect">
              <a:avLst/>
            </a:prstGeom>
            <a:noFill/>
          </p:spPr>
          <p:txBody>
            <a:bodyPr wrap="none" rtlCol="0">
              <a:spAutoFit/>
            </a:bodyPr>
            <a:lstStyle/>
            <a:p>
              <a:r>
                <a:rPr lang="zh-CN" altLang="en-US" dirty="0">
                  <a:solidFill>
                    <a:srgbClr val="00E8E8"/>
                  </a:solidFill>
                </a:rPr>
                <a:t>峰保</a:t>
              </a:r>
              <a:r>
                <a:rPr lang="zh-CN" altLang="en-US" dirty="0" smtClean="0">
                  <a:solidFill>
                    <a:srgbClr val="00E8E8"/>
                  </a:solidFill>
                </a:rPr>
                <a:t>输出</a:t>
              </a:r>
              <a:endParaRPr lang="zh-CN" altLang="en-US" dirty="0">
                <a:solidFill>
                  <a:srgbClr val="00E8E8"/>
                </a:solidFill>
              </a:endParaRPr>
            </a:p>
          </p:txBody>
        </p:sp>
        <p:cxnSp>
          <p:nvCxnSpPr>
            <p:cNvPr id="11" name="直接箭头连接符 10"/>
            <p:cNvCxnSpPr/>
            <p:nvPr/>
          </p:nvCxnSpPr>
          <p:spPr>
            <a:xfrm>
              <a:off x="2400000" y="3730752"/>
              <a:ext cx="382006" cy="265176"/>
            </a:xfrm>
            <a:prstGeom prst="straightConnector1">
              <a:avLst/>
            </a:prstGeom>
            <a:ln>
              <a:solidFill>
                <a:srgbClr val="F5F4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946714" y="3420965"/>
              <a:ext cx="2275688" cy="369332"/>
            </a:xfrm>
            <a:prstGeom prst="rect">
              <a:avLst/>
            </a:prstGeom>
            <a:noFill/>
          </p:spPr>
          <p:txBody>
            <a:bodyPr wrap="none" rtlCol="0">
              <a:spAutoFit/>
            </a:bodyPr>
            <a:lstStyle/>
            <a:p>
              <a:r>
                <a:rPr lang="en-US" altLang="zh-CN" dirty="0" smtClean="0">
                  <a:solidFill>
                    <a:srgbClr val="F5F400"/>
                  </a:solidFill>
                </a:rPr>
                <a:t>Low Gain Shaper </a:t>
              </a:r>
              <a:r>
                <a:rPr lang="zh-CN" altLang="en-US" dirty="0" smtClean="0">
                  <a:solidFill>
                    <a:srgbClr val="F5F400"/>
                  </a:solidFill>
                </a:rPr>
                <a:t>输出</a:t>
              </a:r>
              <a:endParaRPr lang="zh-CN" altLang="en-US" dirty="0">
                <a:solidFill>
                  <a:srgbClr val="F5F400"/>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043852"/>
            <a:ext cx="3360000" cy="2520000"/>
          </a:xfrm>
          <a:prstGeom prst="rect">
            <a:avLst/>
          </a:prstGeom>
        </p:spPr>
      </p:pic>
      <p:sp>
        <p:nvSpPr>
          <p:cNvPr id="15" name="矩形 14"/>
          <p:cNvSpPr/>
          <p:nvPr/>
        </p:nvSpPr>
        <p:spPr>
          <a:xfrm>
            <a:off x="848751" y="3195766"/>
            <a:ext cx="2778837" cy="646331"/>
          </a:xfrm>
          <a:prstGeom prst="rect">
            <a:avLst/>
          </a:prstGeom>
        </p:spPr>
        <p:txBody>
          <a:bodyPr wrap="square">
            <a:spAutoFit/>
          </a:bodyPr>
          <a:lstStyle/>
          <a:p>
            <a:pPr algn="ctr"/>
            <a:r>
              <a:rPr lang="zh-CN" altLang="en-US" dirty="0" smtClean="0">
                <a:latin typeface="黑体" panose="02010609060101010101" pitchFamily="49" charset="-122"/>
                <a:ea typeface="黑体" panose="02010609060101010101" pitchFamily="49" charset="-122"/>
              </a:rPr>
              <a:t>利用片外</a:t>
            </a:r>
            <a:r>
              <a:rPr lang="en-US" altLang="zh-CN" dirty="0" smtClean="0">
                <a:latin typeface="黑体" panose="02010609060101010101" pitchFamily="49" charset="-122"/>
                <a:ea typeface="黑体" panose="02010609060101010101" pitchFamily="49" charset="-122"/>
              </a:rPr>
              <a:t>ADC</a:t>
            </a:r>
            <a:r>
              <a:rPr lang="zh-CN" altLang="en-US" dirty="0" smtClean="0">
                <a:latin typeface="黑体" panose="02010609060101010101" pitchFamily="49" charset="-122"/>
                <a:ea typeface="黑体" panose="02010609060101010101" pitchFamily="49" charset="-122"/>
              </a:rPr>
              <a:t>对</a:t>
            </a:r>
            <a:r>
              <a:rPr lang="en-US" altLang="zh-CN" dirty="0" smtClean="0">
                <a:latin typeface="黑体" panose="02010609060101010101" pitchFamily="49" charset="-122"/>
                <a:ea typeface="黑体" panose="02010609060101010101" pitchFamily="49" charset="-122"/>
              </a:rPr>
              <a:t>Microroc</a:t>
            </a:r>
            <a:r>
              <a:rPr lang="zh-CN" altLang="en-US" dirty="0" smtClean="0">
                <a:latin typeface="黑体" panose="02010609060101010101" pitchFamily="49" charset="-122"/>
                <a:ea typeface="黑体" panose="02010609060101010101" pitchFamily="49" charset="-122"/>
              </a:rPr>
              <a:t>峰保输出进行测量</a:t>
            </a:r>
            <a:endParaRPr lang="en-US" altLang="zh-CN" dirty="0" smtClean="0">
              <a:latin typeface="黑体" panose="02010609060101010101" pitchFamily="49" charset="-122"/>
              <a:ea typeface="黑体" panose="02010609060101010101" pitchFamily="49" charset="-122"/>
            </a:endParaRPr>
          </a:p>
        </p:txBody>
      </p:sp>
      <p:sp>
        <p:nvSpPr>
          <p:cNvPr id="16" name="矩形 15"/>
          <p:cNvSpPr/>
          <p:nvPr/>
        </p:nvSpPr>
        <p:spPr>
          <a:xfrm>
            <a:off x="4777353" y="3470432"/>
            <a:ext cx="3173193" cy="646331"/>
          </a:xfrm>
          <a:prstGeom prst="rect">
            <a:avLst/>
          </a:prstGeom>
        </p:spPr>
        <p:txBody>
          <a:bodyPr wrap="square">
            <a:spAutoFit/>
          </a:bodyPr>
          <a:lstStyle/>
          <a:p>
            <a:pPr algn="ctr"/>
            <a:r>
              <a:rPr lang="zh-CN" altLang="en-US" dirty="0" smtClean="0">
                <a:latin typeface="黑体" panose="02010609060101010101" pitchFamily="49" charset="-122"/>
                <a:ea typeface="黑体" panose="02010609060101010101" pitchFamily="49" charset="-122"/>
              </a:rPr>
              <a:t>利用片外</a:t>
            </a:r>
            <a:r>
              <a:rPr lang="en-US" altLang="zh-CN" dirty="0" smtClean="0">
                <a:latin typeface="黑体" panose="02010609060101010101" pitchFamily="49" charset="-122"/>
                <a:ea typeface="黑体" panose="02010609060101010101" pitchFamily="49" charset="-122"/>
              </a:rPr>
              <a:t>ADC</a:t>
            </a:r>
            <a:r>
              <a:rPr lang="zh-CN" altLang="en-US" dirty="0" smtClean="0">
                <a:latin typeface="黑体" panose="02010609060101010101" pitchFamily="49" charset="-122"/>
                <a:ea typeface="黑体" panose="02010609060101010101" pitchFamily="49" charset="-122"/>
              </a:rPr>
              <a:t>刻度，由于峰保是测试管脚，存在非线性</a:t>
            </a:r>
            <a:endParaRPr lang="en-US" altLang="zh-CN" dirty="0" smtClean="0">
              <a:latin typeface="黑体" panose="02010609060101010101" pitchFamily="49" charset="-122"/>
              <a:ea typeface="黑体" panose="02010609060101010101" pitchFamily="49" charset="-122"/>
            </a:endParaRPr>
          </a:p>
        </p:txBody>
      </p:sp>
      <p:grpSp>
        <p:nvGrpSpPr>
          <p:cNvPr id="17" name="组合 16"/>
          <p:cNvGrpSpPr>
            <a:grpSpLocks noChangeAspect="1"/>
          </p:cNvGrpSpPr>
          <p:nvPr/>
        </p:nvGrpSpPr>
        <p:grpSpPr>
          <a:xfrm>
            <a:off x="478659" y="3838427"/>
            <a:ext cx="3519020" cy="2520000"/>
            <a:chOff x="1480234" y="2106731"/>
            <a:chExt cx="5972175" cy="4276725"/>
          </a:xfrm>
        </p:grpSpPr>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234" y="2106731"/>
              <a:ext cx="5972175" cy="4276725"/>
            </a:xfrm>
            <a:prstGeom prst="rect">
              <a:avLst/>
            </a:prstGeom>
          </p:spPr>
        </p:pic>
        <p:sp>
          <p:nvSpPr>
            <p:cNvPr id="19" name="文本框 18"/>
            <p:cNvSpPr txBox="1"/>
            <p:nvPr/>
          </p:nvSpPr>
          <p:spPr>
            <a:xfrm>
              <a:off x="2241469" y="3337578"/>
              <a:ext cx="2935992" cy="574564"/>
            </a:xfrm>
            <a:prstGeom prst="rect">
              <a:avLst/>
            </a:prstGeom>
            <a:noFill/>
          </p:spPr>
          <p:txBody>
            <a:bodyPr wrap="square" rtlCol="0">
              <a:spAutoFit/>
            </a:bodyPr>
            <a:lstStyle/>
            <a:p>
              <a:r>
                <a:rPr lang="zh-CN" altLang="en-US" sz="1600" dirty="0" smtClean="0"/>
                <a:t>总计数：</a:t>
              </a:r>
              <a:r>
                <a:rPr lang="en-US" altLang="zh-CN" sz="1600" dirty="0" smtClean="0"/>
                <a:t>627104</a:t>
              </a:r>
              <a:endParaRPr lang="zh-CN" altLang="en-US" sz="1600" dirty="0"/>
            </a:p>
          </p:txBody>
        </p:sp>
      </p:grpSp>
      <p:sp>
        <p:nvSpPr>
          <p:cNvPr id="20" name="矩形 19"/>
          <p:cNvSpPr/>
          <p:nvPr/>
        </p:nvSpPr>
        <p:spPr>
          <a:xfrm>
            <a:off x="3687733" y="4563686"/>
            <a:ext cx="2179239" cy="646331"/>
          </a:xfrm>
          <a:prstGeom prst="rect">
            <a:avLst/>
          </a:prstGeom>
        </p:spPr>
        <p:txBody>
          <a:bodyPr wrap="square">
            <a:spAutoFit/>
          </a:bodyPr>
          <a:lstStyle/>
          <a:p>
            <a:pPr algn="ctr"/>
            <a:r>
              <a:rPr lang="zh-CN" altLang="en-US" dirty="0" smtClean="0">
                <a:latin typeface="黑体" panose="02010609060101010101" pitchFamily="49" charset="-122"/>
                <a:ea typeface="黑体" panose="02010609060101010101" pitchFamily="49" charset="-122"/>
              </a:rPr>
              <a:t>利用片外</a:t>
            </a:r>
            <a:r>
              <a:rPr lang="en-US" altLang="zh-CN" dirty="0" smtClean="0">
                <a:latin typeface="黑体" panose="02010609060101010101" pitchFamily="49" charset="-122"/>
                <a:ea typeface="黑体" panose="02010609060101010101" pitchFamily="49" charset="-122"/>
              </a:rPr>
              <a:t>ADC</a:t>
            </a:r>
            <a:r>
              <a:rPr lang="zh-CN" altLang="en-US" dirty="0" smtClean="0">
                <a:latin typeface="黑体" panose="02010609060101010101" pitchFamily="49" charset="-122"/>
                <a:ea typeface="黑体" panose="02010609060101010101" pitchFamily="49" charset="-122"/>
              </a:rPr>
              <a:t>采</a:t>
            </a:r>
            <a:r>
              <a:rPr lang="en-US" altLang="zh-CN" dirty="0" smtClean="0">
                <a:latin typeface="黑体" panose="02010609060101010101" pitchFamily="49" charset="-122"/>
                <a:ea typeface="黑体" panose="02010609060101010101" pitchFamily="49" charset="-122"/>
              </a:rPr>
              <a:t>8keV X</a:t>
            </a:r>
            <a:r>
              <a:rPr lang="zh-CN" altLang="en-US" dirty="0" smtClean="0">
                <a:latin typeface="黑体" panose="02010609060101010101" pitchFamily="49" charset="-122"/>
                <a:ea typeface="黑体" panose="02010609060101010101" pitchFamily="49" charset="-122"/>
              </a:rPr>
              <a:t>射线能谱</a:t>
            </a:r>
            <a:endParaRPr lang="en-US" altLang="zh-CN"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1076600"/>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探测器联调平台</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4" cstate="print">
            <a:extLst>
              <a:ext uri="{28A0092B-C50C-407E-A947-70E740481C1C}">
                <a14:useLocalDpi xmlns:a14="http://schemas.microsoft.com/office/drawing/2010/main" val="0"/>
              </a:ext>
            </a:extLst>
          </a:blip>
          <a:stretch>
            <a:fillRect/>
          </a:stretch>
        </p:blipFill>
        <p:spPr>
          <a:xfrm>
            <a:off x="37319" y="1052692"/>
            <a:ext cx="3232944" cy="2484322"/>
          </a:xfrm>
          <a:prstGeom prst="rect">
            <a:avLst/>
          </a:prstGeom>
        </p:spPr>
      </p:pic>
      <p:pic>
        <p:nvPicPr>
          <p:cNvPr id="6" name="图片 5"/>
          <p:cNvPicPr/>
          <p:nvPr/>
        </p:nvPicPr>
        <p:blipFill>
          <a:blip r:embed="rId5"/>
          <a:stretch>
            <a:fillRect/>
          </a:stretch>
        </p:blipFill>
        <p:spPr>
          <a:xfrm>
            <a:off x="37319" y="3537014"/>
            <a:ext cx="3232944" cy="2476824"/>
          </a:xfrm>
          <a:prstGeom prst="rect">
            <a:avLst/>
          </a:prstGeom>
        </p:spPr>
      </p:pic>
      <p:graphicFrame>
        <p:nvGraphicFramePr>
          <p:cNvPr id="10" name="对象 9"/>
          <p:cNvGraphicFramePr>
            <a:graphicFrameLocks noChangeAspect="1"/>
          </p:cNvGraphicFramePr>
          <p:nvPr>
            <p:extLst/>
          </p:nvPr>
        </p:nvGraphicFramePr>
        <p:xfrm>
          <a:off x="3707888" y="1052692"/>
          <a:ext cx="4872024" cy="2114834"/>
        </p:xfrm>
        <a:graphic>
          <a:graphicData uri="http://schemas.openxmlformats.org/presentationml/2006/ole">
            <mc:AlternateContent xmlns:mc="http://schemas.openxmlformats.org/markup-compatibility/2006">
              <mc:Choice xmlns:v="urn:schemas-microsoft-com:vml" Requires="v">
                <p:oleObj spid="_x0000_s8206" name="Visio" r:id="rId6" imgW="6229422" imgH="2704944" progId="Visio.Drawing.15">
                  <p:embed/>
                </p:oleObj>
              </mc:Choice>
              <mc:Fallback>
                <p:oleObj name="Visio" r:id="rId6" imgW="6229422" imgH="2704944"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888" y="1052692"/>
                        <a:ext cx="4872024" cy="2114834"/>
                      </a:xfrm>
                      <a:prstGeom prst="rect">
                        <a:avLst/>
                      </a:prstGeom>
                      <a:noFill/>
                    </p:spPr>
                  </p:pic>
                </p:oleObj>
              </mc:Fallback>
            </mc:AlternateContent>
          </a:graphicData>
        </a:graphic>
      </p:graphicFrame>
      <p:sp>
        <p:nvSpPr>
          <p:cNvPr id="11" name="矩形 10"/>
          <p:cNvSpPr/>
          <p:nvPr/>
        </p:nvSpPr>
        <p:spPr>
          <a:xfrm>
            <a:off x="3344344" y="3219554"/>
            <a:ext cx="5764244" cy="923330"/>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GEM</a:t>
            </a:r>
            <a:r>
              <a:rPr lang="zh-CN" altLang="en-US" dirty="0" smtClean="0">
                <a:latin typeface="黑体" panose="02010609060101010101" pitchFamily="49" charset="-122"/>
                <a:ea typeface="黑体" panose="02010609060101010101" pitchFamily="49" charset="-122"/>
              </a:rPr>
              <a:t>探测器内充满</a:t>
            </a:r>
            <a:r>
              <a:rPr lang="en-US" altLang="zh-CN" dirty="0" err="1" smtClean="0">
                <a:latin typeface="黑体" panose="02010609060101010101" pitchFamily="49" charset="-122"/>
                <a:ea typeface="黑体" panose="02010609060101010101" pitchFamily="49" charset="-122"/>
              </a:rPr>
              <a:t>Ar</a:t>
            </a:r>
            <a:r>
              <a:rPr lang="zh-CN" altLang="en-US" dirty="0" smtClean="0">
                <a:latin typeface="黑体" panose="02010609060101010101" pitchFamily="49" charset="-122"/>
                <a:ea typeface="黑体" panose="02010609060101010101" pitchFamily="49" charset="-122"/>
              </a:rPr>
              <a:t>和</a:t>
            </a:r>
            <a:r>
              <a:rPr lang="en-US" altLang="zh-CN" dirty="0" smtClean="0">
                <a:latin typeface="黑体" panose="02010609060101010101" pitchFamily="49" charset="-122"/>
                <a:ea typeface="黑体" panose="02010609060101010101" pitchFamily="49" charset="-122"/>
              </a:rPr>
              <a:t>CO</a:t>
            </a:r>
            <a:r>
              <a:rPr lang="en-US" altLang="zh-CN" baseline="-25000" dirty="0" smtClean="0">
                <a:latin typeface="黑体" panose="02010609060101010101" pitchFamily="49" charset="-122"/>
                <a:ea typeface="黑体" panose="02010609060101010101" pitchFamily="49" charset="-122"/>
              </a:rPr>
              <a:t>2</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混合气体，比例</a:t>
            </a:r>
            <a:r>
              <a:rPr lang="en-US" altLang="zh-CN" dirty="0" smtClean="0">
                <a:latin typeface="黑体" panose="02010609060101010101" pitchFamily="49" charset="-122"/>
                <a:ea typeface="黑体" panose="02010609060101010101" pitchFamily="49" charset="-122"/>
              </a:rPr>
              <a:t>7:1</a:t>
            </a:r>
            <a:r>
              <a:rPr lang="zh-CN" altLang="en-US" dirty="0" smtClean="0">
                <a:latin typeface="黑体" panose="02010609060101010101" pitchFamily="49" charset="-122"/>
                <a:ea typeface="黑体" panose="02010609060101010101" pitchFamily="49" charset="-122"/>
              </a:rPr>
              <a:t>，其中</a:t>
            </a:r>
            <a:r>
              <a:rPr lang="en-US" altLang="zh-CN" dirty="0" err="1" smtClean="0">
                <a:latin typeface="黑体" panose="02010609060101010101" pitchFamily="49" charset="-122"/>
                <a:ea typeface="黑体" panose="02010609060101010101" pitchFamily="49" charset="-122"/>
              </a:rPr>
              <a:t>Ar</a:t>
            </a:r>
            <a:r>
              <a:rPr lang="zh-CN" altLang="en-US" dirty="0" smtClean="0">
                <a:latin typeface="黑体" panose="02010609060101010101" pitchFamily="49" charset="-122"/>
                <a:ea typeface="黑体" panose="02010609060101010101" pitchFamily="49" charset="-122"/>
              </a:rPr>
              <a:t>为工作气体，平均电离能</a:t>
            </a:r>
            <a:r>
              <a:rPr lang="en-US" altLang="zh-CN" dirty="0" smtClean="0">
                <a:latin typeface="黑体" panose="02010609060101010101" pitchFamily="49" charset="-122"/>
                <a:ea typeface="黑体" panose="02010609060101010101" pitchFamily="49" charset="-122"/>
              </a:rPr>
              <a:t>26-30eV,</a:t>
            </a:r>
            <a:r>
              <a:rPr lang="zh-CN" altLang="en-US" dirty="0" smtClean="0">
                <a:latin typeface="黑体" panose="02010609060101010101" pitchFamily="49" charset="-122"/>
                <a:ea typeface="黑体" panose="02010609060101010101" pitchFamily="49" charset="-122"/>
              </a:rPr>
              <a:t>主峰能量</a:t>
            </a:r>
            <a:r>
              <a:rPr lang="en-US" altLang="zh-CN" dirty="0" smtClean="0">
                <a:latin typeface="黑体" panose="02010609060101010101" pitchFamily="49" charset="-122"/>
                <a:ea typeface="黑体" panose="02010609060101010101" pitchFamily="49" charset="-122"/>
              </a:rPr>
              <a:t>8keV X</a:t>
            </a:r>
            <a:r>
              <a:rPr lang="zh-CN" altLang="en-US" dirty="0" smtClean="0">
                <a:latin typeface="黑体" panose="02010609060101010101" pitchFamily="49" charset="-122"/>
                <a:ea typeface="黑体" panose="02010609060101010101" pitchFamily="49" charset="-122"/>
              </a:rPr>
              <a:t>射线在探测器中产生约</a:t>
            </a:r>
            <a:r>
              <a:rPr lang="en-US" altLang="zh-CN" dirty="0" smtClean="0">
                <a:latin typeface="黑体" panose="02010609060101010101" pitchFamily="49" charset="-122"/>
                <a:ea typeface="黑体" panose="02010609060101010101" pitchFamily="49" charset="-122"/>
              </a:rPr>
              <a:t>300</a:t>
            </a:r>
            <a:r>
              <a:rPr lang="zh-CN" altLang="en-US" dirty="0" smtClean="0">
                <a:latin typeface="黑体" panose="02010609060101010101" pitchFamily="49" charset="-122"/>
                <a:ea typeface="黑体" panose="02010609060101010101" pitchFamily="49" charset="-122"/>
              </a:rPr>
              <a:t>个原初电子。</a:t>
            </a:r>
            <a:endParaRPr lang="en-US" altLang="zh-CN" dirty="0" smtClean="0">
              <a:latin typeface="黑体" panose="02010609060101010101" pitchFamily="49" charset="-122"/>
              <a:ea typeface="黑体" panose="02010609060101010101" pitchFamily="49" charset="-122"/>
            </a:endParaRPr>
          </a:p>
        </p:txBody>
      </p:sp>
      <p:sp>
        <p:nvSpPr>
          <p:cNvPr id="13" name="矩形 12"/>
          <p:cNvSpPr/>
          <p:nvPr/>
        </p:nvSpPr>
        <p:spPr>
          <a:xfrm>
            <a:off x="3707888" y="4775426"/>
            <a:ext cx="2627642" cy="1200329"/>
          </a:xfrm>
          <a:prstGeom prst="rect">
            <a:avLst/>
          </a:prstGeom>
        </p:spPr>
        <p:txBody>
          <a:bodyPr wrap="none">
            <a:spAutoFit/>
          </a:bodyPr>
          <a:lstStyle/>
          <a:p>
            <a:r>
              <a:rPr lang="zh-CN" altLang="en-US" sz="2400" dirty="0" smtClean="0">
                <a:latin typeface="黑体" panose="02010609060101010101" pitchFamily="49" charset="-122"/>
                <a:ea typeface="黑体" panose="02010609060101010101" pitchFamily="49" charset="-122"/>
              </a:rPr>
              <a:t>测试项：</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击中测试</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基线和噪声测试</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7777193"/>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探测器联调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基线噪声测试</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6" name="图片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4" y="1484749"/>
            <a:ext cx="2925884" cy="2105899"/>
          </a:xfrm>
          <a:prstGeom prst="rect">
            <a:avLst/>
          </a:prstGeom>
          <a:noFill/>
          <a:ln>
            <a:noFill/>
          </a:ln>
        </p:spPr>
      </p:pic>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5762" y="1484748"/>
            <a:ext cx="2916378" cy="2105900"/>
          </a:xfrm>
          <a:prstGeom prst="rect">
            <a:avLst/>
          </a:prstGeom>
          <a:noFill/>
          <a:ln>
            <a:noFill/>
          </a:ln>
        </p:spPr>
      </p:pic>
      <p:pic>
        <p:nvPicPr>
          <p:cNvPr id="8" name="图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43" y="3869776"/>
            <a:ext cx="2885545" cy="2132848"/>
          </a:xfrm>
          <a:prstGeom prst="rect">
            <a:avLst/>
          </a:prstGeom>
          <a:noFill/>
          <a:ln>
            <a:noFill/>
          </a:ln>
        </p:spPr>
      </p:pic>
      <p:pic>
        <p:nvPicPr>
          <p:cNvPr id="9" name="图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5762" y="3861056"/>
            <a:ext cx="2916378" cy="2216616"/>
          </a:xfrm>
          <a:prstGeom prst="rect">
            <a:avLst/>
          </a:prstGeom>
          <a:noFill/>
          <a:ln>
            <a:noFill/>
          </a:ln>
        </p:spPr>
      </p:pic>
      <p:sp>
        <p:nvSpPr>
          <p:cNvPr id="12" name="矩形 11"/>
          <p:cNvSpPr/>
          <p:nvPr/>
        </p:nvSpPr>
        <p:spPr>
          <a:xfrm>
            <a:off x="5675908" y="5062009"/>
            <a:ext cx="3156148" cy="1015663"/>
          </a:xfrm>
          <a:prstGeom prst="rect">
            <a:avLst/>
          </a:prstGeom>
        </p:spPr>
        <p:txBody>
          <a:bodyPr wrap="square">
            <a:spAutoFit/>
          </a:bodyPr>
          <a:lstStyle/>
          <a:p>
            <a:r>
              <a:rPr lang="zh-CN" altLang="en-US" sz="2000" dirty="0" smtClean="0">
                <a:latin typeface="黑体" panose="02010609060101010101" pitchFamily="49" charset="-122"/>
                <a:ea typeface="黑体" panose="02010609060101010101" pitchFamily="49" charset="-122"/>
              </a:rPr>
              <a:t>接上探测器之后</a:t>
            </a:r>
            <a:endParaRPr lang="en-US" altLang="zh-CN" sz="2000" dirty="0" smtClean="0">
              <a:latin typeface="黑体" panose="02010609060101010101" pitchFamily="49" charset="-122"/>
              <a:ea typeface="黑体" panose="02010609060101010101" pitchFamily="49" charset="-122"/>
            </a:endParaRPr>
          </a:p>
          <a:p>
            <a:r>
              <a:rPr lang="en-US" altLang="zh-CN" sz="2000" dirty="0" smtClean="0">
                <a:latin typeface="黑体" panose="02010609060101010101" pitchFamily="49" charset="-122"/>
                <a:ea typeface="黑体" panose="02010609060101010101" pitchFamily="49" charset="-122"/>
              </a:rPr>
              <a:t>DAC0</a:t>
            </a:r>
            <a:r>
              <a:rPr lang="zh-CN" altLang="en-US" sz="2000" dirty="0" smtClean="0">
                <a:latin typeface="黑体" panose="02010609060101010101" pitchFamily="49" charset="-122"/>
                <a:ea typeface="黑体" panose="02010609060101010101" pitchFamily="49" charset="-122"/>
              </a:rPr>
              <a:t>噪声</a:t>
            </a:r>
            <a:r>
              <a:rPr lang="en-US" altLang="zh-CN" sz="2000" dirty="0" smtClean="0">
                <a:latin typeface="黑体" panose="02010609060101010101" pitchFamily="49" charset="-122"/>
                <a:ea typeface="黑体" panose="02010609060101010101" pitchFamily="49" charset="-122"/>
              </a:rPr>
              <a:t>(RMS) = 0.35fC</a:t>
            </a:r>
          </a:p>
          <a:p>
            <a:r>
              <a:rPr lang="en-US" altLang="zh-CN" sz="2000" dirty="0">
                <a:latin typeface="黑体" panose="02010609060101010101" pitchFamily="49" charset="-122"/>
                <a:ea typeface="黑体" panose="02010609060101010101" pitchFamily="49" charset="-122"/>
              </a:rPr>
              <a:t>DAC2</a:t>
            </a:r>
            <a:r>
              <a:rPr lang="zh-CN" altLang="en-US" sz="2000" dirty="0">
                <a:latin typeface="黑体" panose="02010609060101010101" pitchFamily="49" charset="-122"/>
                <a:ea typeface="黑体" panose="02010609060101010101" pitchFamily="49" charset="-122"/>
              </a:rPr>
              <a:t>噪声</a:t>
            </a:r>
            <a:r>
              <a:rPr lang="en-US" altLang="zh-CN" sz="2000" dirty="0">
                <a:latin typeface="黑体" panose="02010609060101010101" pitchFamily="49" charset="-122"/>
                <a:ea typeface="黑体" panose="02010609060101010101" pitchFamily="49" charset="-122"/>
              </a:rPr>
              <a:t>(RMS) = </a:t>
            </a:r>
            <a:r>
              <a:rPr lang="en-US" altLang="zh-CN" sz="2000" dirty="0" smtClean="0">
                <a:latin typeface="黑体" panose="02010609060101010101" pitchFamily="49" charset="-122"/>
                <a:ea typeface="黑体" panose="02010609060101010101" pitchFamily="49" charset="-122"/>
              </a:rPr>
              <a:t>0.8fC</a:t>
            </a:r>
            <a:endParaRPr lang="zh-CN" altLang="en-US" sz="2000" dirty="0">
              <a:latin typeface="黑体" panose="02010609060101010101" pitchFamily="49" charset="-122"/>
              <a:ea typeface="黑体" panose="02010609060101010101" pitchFamily="49" charset="-122"/>
            </a:endParaRPr>
          </a:p>
        </p:txBody>
      </p:sp>
      <p:sp>
        <p:nvSpPr>
          <p:cNvPr id="13" name="矩形 12"/>
          <p:cNvSpPr/>
          <p:nvPr/>
        </p:nvSpPr>
        <p:spPr>
          <a:xfrm>
            <a:off x="5712584" y="3962598"/>
            <a:ext cx="3082796" cy="1015663"/>
          </a:xfrm>
          <a:prstGeom prst="rect">
            <a:avLst/>
          </a:prstGeom>
        </p:spPr>
        <p:txBody>
          <a:bodyPr wrap="square">
            <a:spAutoFit/>
          </a:bodyPr>
          <a:lstStyle/>
          <a:p>
            <a:r>
              <a:rPr lang="zh-CN" altLang="en-US" sz="2000" dirty="0" smtClean="0">
                <a:latin typeface="黑体" panose="02010609060101010101" pitchFamily="49" charset="-122"/>
                <a:ea typeface="黑体" panose="02010609060101010101" pitchFamily="49" charset="-122"/>
              </a:rPr>
              <a:t>接上探测器之前</a:t>
            </a:r>
            <a:endParaRPr lang="en-US" altLang="zh-CN" sz="2000" dirty="0" smtClean="0">
              <a:latin typeface="黑体" panose="02010609060101010101" pitchFamily="49" charset="-122"/>
              <a:ea typeface="黑体" panose="02010609060101010101" pitchFamily="49" charset="-122"/>
            </a:endParaRPr>
          </a:p>
          <a:p>
            <a:r>
              <a:rPr lang="en-US" altLang="zh-CN" sz="2000" dirty="0" smtClean="0">
                <a:latin typeface="黑体" panose="02010609060101010101" pitchFamily="49" charset="-122"/>
                <a:ea typeface="黑体" panose="02010609060101010101" pitchFamily="49" charset="-122"/>
              </a:rPr>
              <a:t>DAC0</a:t>
            </a:r>
            <a:r>
              <a:rPr lang="zh-CN" altLang="en-US" sz="2000" dirty="0" smtClean="0">
                <a:latin typeface="黑体" panose="02010609060101010101" pitchFamily="49" charset="-122"/>
                <a:ea typeface="黑体" panose="02010609060101010101" pitchFamily="49" charset="-122"/>
              </a:rPr>
              <a:t>噪声</a:t>
            </a:r>
            <a:r>
              <a:rPr lang="en-US" altLang="zh-CN" sz="2000" dirty="0" smtClean="0">
                <a:latin typeface="黑体" panose="02010609060101010101" pitchFamily="49" charset="-122"/>
                <a:ea typeface="黑体" panose="02010609060101010101" pitchFamily="49" charset="-122"/>
              </a:rPr>
              <a:t>(RMS) = 0.15fC</a:t>
            </a:r>
          </a:p>
          <a:p>
            <a:r>
              <a:rPr lang="en-US" altLang="zh-CN" sz="2000" dirty="0">
                <a:latin typeface="黑体" panose="02010609060101010101" pitchFamily="49" charset="-122"/>
                <a:ea typeface="黑体" panose="02010609060101010101" pitchFamily="49" charset="-122"/>
              </a:rPr>
              <a:t>DAC2</a:t>
            </a:r>
            <a:r>
              <a:rPr lang="zh-CN" altLang="en-US" sz="2000" dirty="0">
                <a:latin typeface="黑体" panose="02010609060101010101" pitchFamily="49" charset="-122"/>
                <a:ea typeface="黑体" panose="02010609060101010101" pitchFamily="49" charset="-122"/>
              </a:rPr>
              <a:t>噪声</a:t>
            </a:r>
            <a:r>
              <a:rPr lang="en-US" altLang="zh-CN" sz="2000" dirty="0">
                <a:latin typeface="黑体" panose="02010609060101010101" pitchFamily="49" charset="-122"/>
                <a:ea typeface="黑体" panose="02010609060101010101" pitchFamily="49" charset="-122"/>
              </a:rPr>
              <a:t>(RMS) = </a:t>
            </a:r>
            <a:r>
              <a:rPr lang="en-US" altLang="zh-CN" sz="2000" dirty="0" smtClean="0">
                <a:latin typeface="黑体" panose="02010609060101010101" pitchFamily="49" charset="-122"/>
                <a:ea typeface="黑体" panose="02010609060101010101" pitchFamily="49" charset="-122"/>
              </a:rPr>
              <a:t>0.6fC</a:t>
            </a:r>
            <a:endParaRPr lang="zh-CN" altLang="en-US" sz="2000" dirty="0">
              <a:latin typeface="黑体" panose="02010609060101010101" pitchFamily="49" charset="-122"/>
              <a:ea typeface="黑体" panose="02010609060101010101" pitchFamily="49" charset="-122"/>
            </a:endParaRPr>
          </a:p>
        </p:txBody>
      </p:sp>
      <p:sp>
        <p:nvSpPr>
          <p:cNvPr id="15" name="矩形 14"/>
          <p:cNvSpPr/>
          <p:nvPr/>
        </p:nvSpPr>
        <p:spPr>
          <a:xfrm>
            <a:off x="5628685" y="1964206"/>
            <a:ext cx="3145279" cy="707886"/>
          </a:xfrm>
          <a:prstGeom prst="rect">
            <a:avLst/>
          </a:prstGeom>
        </p:spPr>
        <p:txBody>
          <a:bodyPr wrap="square">
            <a:spAutoFit/>
          </a:bodyPr>
          <a:lstStyle/>
          <a:p>
            <a:r>
              <a:rPr lang="zh-CN" altLang="en-US" sz="2000" dirty="0" smtClean="0">
                <a:latin typeface="黑体" panose="02010609060101010101" pitchFamily="49" charset="-122"/>
                <a:ea typeface="黑体" panose="02010609060101010101" pitchFamily="49" charset="-122"/>
              </a:rPr>
              <a:t>接上探测器之后基线的波动范围变大</a:t>
            </a:r>
            <a:endParaRPr lang="zh-CN" altLang="en-US" sz="2000" dirty="0">
              <a:latin typeface="黑体" panose="02010609060101010101" pitchFamily="49" charset="-122"/>
              <a:ea typeface="黑体" panose="02010609060101010101" pitchFamily="49" charset="-122"/>
            </a:endParaRPr>
          </a:p>
        </p:txBody>
      </p:sp>
      <p:sp>
        <p:nvSpPr>
          <p:cNvPr id="16" name="矩形 15"/>
          <p:cNvSpPr/>
          <p:nvPr/>
        </p:nvSpPr>
        <p:spPr>
          <a:xfrm>
            <a:off x="662789" y="2793834"/>
            <a:ext cx="864112" cy="461665"/>
          </a:xfrm>
          <a:prstGeom prst="rect">
            <a:avLst/>
          </a:prstGeom>
        </p:spPr>
        <p:txBody>
          <a:bodyPr wrap="square">
            <a:spAutoFit/>
          </a:bodyPr>
          <a:lstStyle/>
          <a:p>
            <a:r>
              <a:rPr lang="en-US" altLang="zh-CN" sz="2400" dirty="0" smtClean="0">
                <a:latin typeface="黑体" panose="02010609060101010101" pitchFamily="49" charset="-122"/>
                <a:ea typeface="黑体" panose="02010609060101010101" pitchFamily="49" charset="-122"/>
              </a:rPr>
              <a:t>DAC0</a:t>
            </a:r>
            <a:endParaRPr lang="zh-CN" altLang="en-US" sz="2400" dirty="0">
              <a:latin typeface="黑体" panose="02010609060101010101" pitchFamily="49" charset="-122"/>
              <a:ea typeface="黑体" panose="02010609060101010101" pitchFamily="49" charset="-122"/>
            </a:endParaRPr>
          </a:p>
        </p:txBody>
      </p:sp>
      <p:sp>
        <p:nvSpPr>
          <p:cNvPr id="17" name="矩形 16"/>
          <p:cNvSpPr/>
          <p:nvPr/>
        </p:nvSpPr>
        <p:spPr>
          <a:xfrm>
            <a:off x="3159608" y="2844698"/>
            <a:ext cx="864112" cy="461665"/>
          </a:xfrm>
          <a:prstGeom prst="rect">
            <a:avLst/>
          </a:prstGeom>
        </p:spPr>
        <p:txBody>
          <a:bodyPr wrap="square">
            <a:spAutoFit/>
          </a:bodyPr>
          <a:lstStyle/>
          <a:p>
            <a:r>
              <a:rPr lang="en-US" altLang="zh-CN" sz="2400" dirty="0" smtClean="0">
                <a:latin typeface="黑体" panose="02010609060101010101" pitchFamily="49" charset="-122"/>
                <a:ea typeface="黑体" panose="02010609060101010101" pitchFamily="49" charset="-122"/>
              </a:rPr>
              <a:t>DAC2</a:t>
            </a:r>
            <a:endParaRPr lang="zh-CN" altLang="en-US" sz="2400" dirty="0">
              <a:latin typeface="黑体" panose="02010609060101010101" pitchFamily="49" charset="-122"/>
              <a:ea typeface="黑体" panose="02010609060101010101" pitchFamily="49" charset="-122"/>
            </a:endParaRPr>
          </a:p>
        </p:txBody>
      </p:sp>
      <p:sp>
        <p:nvSpPr>
          <p:cNvPr id="18" name="矩形 17"/>
          <p:cNvSpPr/>
          <p:nvPr/>
        </p:nvSpPr>
        <p:spPr>
          <a:xfrm>
            <a:off x="672585" y="4074733"/>
            <a:ext cx="864112" cy="461665"/>
          </a:xfrm>
          <a:prstGeom prst="rect">
            <a:avLst/>
          </a:prstGeom>
        </p:spPr>
        <p:txBody>
          <a:bodyPr wrap="square">
            <a:spAutoFit/>
          </a:bodyPr>
          <a:lstStyle/>
          <a:p>
            <a:r>
              <a:rPr lang="en-US" altLang="zh-CN" sz="2400" dirty="0" smtClean="0">
                <a:latin typeface="黑体" panose="02010609060101010101" pitchFamily="49" charset="-122"/>
                <a:ea typeface="黑体" panose="02010609060101010101" pitchFamily="49" charset="-122"/>
              </a:rPr>
              <a:t>DAC0</a:t>
            </a:r>
            <a:endParaRPr lang="zh-CN" altLang="en-US" sz="2400" dirty="0">
              <a:latin typeface="黑体" panose="02010609060101010101" pitchFamily="49" charset="-122"/>
              <a:ea typeface="黑体" panose="02010609060101010101" pitchFamily="49" charset="-122"/>
            </a:endParaRPr>
          </a:p>
        </p:txBody>
      </p:sp>
      <p:sp>
        <p:nvSpPr>
          <p:cNvPr id="19" name="矩形 18"/>
          <p:cNvSpPr/>
          <p:nvPr/>
        </p:nvSpPr>
        <p:spPr>
          <a:xfrm>
            <a:off x="3274541" y="4074732"/>
            <a:ext cx="864112" cy="461665"/>
          </a:xfrm>
          <a:prstGeom prst="rect">
            <a:avLst/>
          </a:prstGeom>
        </p:spPr>
        <p:txBody>
          <a:bodyPr wrap="square">
            <a:spAutoFit/>
          </a:bodyPr>
          <a:lstStyle/>
          <a:p>
            <a:r>
              <a:rPr lang="en-US" altLang="zh-CN" sz="2400" dirty="0" smtClean="0">
                <a:latin typeface="黑体" panose="02010609060101010101" pitchFamily="49" charset="-122"/>
                <a:ea typeface="黑体" panose="02010609060101010101" pitchFamily="49" charset="-122"/>
              </a:rPr>
              <a:t>DAC2</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60273188"/>
      </p:ext>
    </p:ext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anose="02010609060101010101" pitchFamily="49" charset="-122"/>
                <a:ea typeface="黑体" panose="02010609060101010101" pitchFamily="49" charset="-122"/>
              </a:rPr>
              <a:t>MICROROC</a:t>
            </a:r>
            <a:r>
              <a:rPr lang="zh-CN" altLang="en-US" dirty="0" smtClean="0">
                <a:latin typeface="黑体" panose="02010609060101010101" pitchFamily="49" charset="-122"/>
                <a:ea typeface="黑体" panose="02010609060101010101" pitchFamily="49" charset="-122"/>
              </a:rPr>
              <a:t>介绍</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7" name="Rectangle 2"/>
          <p:cNvSpPr>
            <a:spLocks noChangeArrowheads="1"/>
          </p:cNvSpPr>
          <p:nvPr/>
        </p:nvSpPr>
        <p:spPr bwMode="auto">
          <a:xfrm>
            <a:off x="4680014" y="164459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p:cNvSpPr>
            <a:spLocks noChangeArrowheads="1"/>
          </p:cNvSpPr>
          <p:nvPr/>
        </p:nvSpPr>
        <p:spPr bwMode="auto">
          <a:xfrm>
            <a:off x="4139944" y="5445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712606" y="4424477"/>
            <a:ext cx="3056760" cy="2129703"/>
          </a:xfrm>
          <a:prstGeom prst="rect">
            <a:avLst/>
          </a:prstGeom>
        </p:spPr>
      </p:pic>
      <p:sp>
        <p:nvSpPr>
          <p:cNvPr id="12" name="矩形 11"/>
          <p:cNvSpPr/>
          <p:nvPr/>
        </p:nvSpPr>
        <p:spPr>
          <a:xfrm>
            <a:off x="479694" y="4330347"/>
            <a:ext cx="784758" cy="646331"/>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模拟部分</a:t>
            </a:r>
            <a:endParaRPr lang="en-US" altLang="zh-CN" dirty="0" smtClean="0">
              <a:latin typeface="黑体" panose="02010609060101010101" pitchFamily="49" charset="-122"/>
              <a:ea typeface="黑体" panose="02010609060101010101" pitchFamily="49" charset="-122"/>
            </a:endParaRPr>
          </a:p>
        </p:txBody>
      </p:sp>
      <p:pic>
        <p:nvPicPr>
          <p:cNvPr id="6" name="图片 5"/>
          <p:cNvPicPr/>
          <p:nvPr/>
        </p:nvPicPr>
        <p:blipFill>
          <a:blip r:embed="rId4"/>
          <a:stretch>
            <a:fillRect/>
          </a:stretch>
        </p:blipFill>
        <p:spPr>
          <a:xfrm>
            <a:off x="5732313" y="5016273"/>
            <a:ext cx="3001662" cy="1237441"/>
          </a:xfrm>
          <a:prstGeom prst="rect">
            <a:avLst/>
          </a:prstGeom>
        </p:spPr>
      </p:pic>
      <p:sp>
        <p:nvSpPr>
          <p:cNvPr id="14" name="矩形 13"/>
          <p:cNvSpPr/>
          <p:nvPr/>
        </p:nvSpPr>
        <p:spPr>
          <a:xfrm>
            <a:off x="5186623" y="4693107"/>
            <a:ext cx="700297" cy="646331"/>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数字部分</a:t>
            </a:r>
            <a:endParaRPr lang="en-US" altLang="zh-CN" dirty="0" smtClean="0">
              <a:latin typeface="黑体" panose="02010609060101010101" pitchFamily="49" charset="-122"/>
              <a:ea typeface="黑体" panose="02010609060101010101" pitchFamily="49" charset="-122"/>
            </a:endParaRPr>
          </a:p>
        </p:txBody>
      </p:sp>
      <p:sp>
        <p:nvSpPr>
          <p:cNvPr id="15" name="矩形 14"/>
          <p:cNvSpPr/>
          <p:nvPr/>
        </p:nvSpPr>
        <p:spPr>
          <a:xfrm>
            <a:off x="2216959" y="1006360"/>
            <a:ext cx="3001748" cy="3323987"/>
          </a:xfrm>
          <a:prstGeom prst="rect">
            <a:avLst/>
          </a:prstGeom>
        </p:spPr>
        <p:txBody>
          <a:bodyPr wrap="square">
            <a:spAutoFit/>
          </a:bodyPr>
          <a:lstStyle/>
          <a:p>
            <a:pPr>
              <a:lnSpc>
                <a:spcPct val="150000"/>
              </a:lnSpc>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MICROROC</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关键参数</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64</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通道</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功耗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&lt; 1mW/channel</a:t>
            </a:r>
          </a:p>
          <a:p>
            <a:pPr marL="285750" indent="-285750">
              <a:lnSpc>
                <a:spcPct val="150000"/>
              </a:lnSpc>
              <a:buFont typeface="Wingdings" panose="05000000000000000000" pitchFamily="2" charset="2"/>
              <a:buChar char="p"/>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每通道</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个比较阈值</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每</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通道低噪声电荷灵敏前放</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高低</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增益成形</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467468" y="1077015"/>
            <a:ext cx="1773518" cy="1750386"/>
          </a:xfrm>
          <a:prstGeom prst="rect">
            <a:avLst/>
          </a:prstGeom>
        </p:spPr>
      </p:pic>
      <p:sp>
        <p:nvSpPr>
          <p:cNvPr id="16" name="矩形 15"/>
          <p:cNvSpPr/>
          <p:nvPr/>
        </p:nvSpPr>
        <p:spPr>
          <a:xfrm>
            <a:off x="5292079" y="1000664"/>
            <a:ext cx="3777195" cy="3323987"/>
          </a:xfrm>
          <a:prstGeom prst="rect">
            <a:avLst/>
          </a:prstGeom>
        </p:spPr>
        <p:txBody>
          <a:bodyPr wrap="square">
            <a:spAutoFit/>
          </a:bodyPr>
          <a:lstStyle/>
          <a:p>
            <a:pPr>
              <a:lnSpc>
                <a:spcPct val="150000"/>
              </a:lnSpc>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MICROROC</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关键功能</a:t>
            </a:r>
          </a:p>
          <a:p>
            <a:pPr marL="285750" indent="-285750">
              <a:lnSpc>
                <a:spcPct val="150000"/>
              </a:lnSpc>
              <a:buFont typeface="Wingdings" panose="05000000000000000000" pitchFamily="2" charset="2"/>
              <a:buChar char="p"/>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内部比较器阈值由</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10-bit DAC</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设置</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4-bit DAC</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提供基线修正</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成形</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时间</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可</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调</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68721718"/>
      </p:ext>
    </p:extLst>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探测平面和读出电子学</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3"/>
          <a:stretch>
            <a:fillRect/>
          </a:stretch>
        </p:blipFill>
        <p:spPr>
          <a:xfrm>
            <a:off x="5246572" y="1345722"/>
            <a:ext cx="3019046" cy="2288665"/>
          </a:xfrm>
          <a:prstGeom prst="rect">
            <a:avLst/>
          </a:prstGeom>
        </p:spPr>
      </p:pic>
      <p:graphicFrame>
        <p:nvGraphicFramePr>
          <p:cNvPr id="13" name="表格 12"/>
          <p:cNvGraphicFramePr>
            <a:graphicFrameLocks noGrp="1"/>
          </p:cNvGraphicFramePr>
          <p:nvPr>
            <p:extLst/>
          </p:nvPr>
        </p:nvGraphicFramePr>
        <p:xfrm>
          <a:off x="882951" y="4307831"/>
          <a:ext cx="7469539" cy="1654170"/>
        </p:xfrm>
        <a:graphic>
          <a:graphicData uri="http://schemas.openxmlformats.org/drawingml/2006/table">
            <a:tbl>
              <a:tblPr firstRow="1" bandRow="1">
                <a:tableStyleId>{EB344D84-9AFB-497E-A393-DC336BA19D2E}</a:tableStyleId>
              </a:tblPr>
              <a:tblGrid>
                <a:gridCol w="980642"/>
                <a:gridCol w="1430625"/>
                <a:gridCol w="1585251"/>
                <a:gridCol w="1960825"/>
                <a:gridCol w="1512196"/>
              </a:tblGrid>
              <a:tr h="300907">
                <a:tc gridSpan="3">
                  <a:txBody>
                    <a:bodyPr/>
                    <a:lstStyle/>
                    <a:p>
                      <a:pPr algn="ctr"/>
                      <a:r>
                        <a:rPr lang="zh-CN" altLang="en-US" dirty="0" smtClean="0">
                          <a:solidFill>
                            <a:schemeClr val="tx1"/>
                          </a:solidFill>
                        </a:rPr>
                        <a:t>单个探测平面</a:t>
                      </a:r>
                      <a:endParaRPr lang="zh-CN" altLang="en-US" dirty="0">
                        <a:solidFill>
                          <a:schemeClr val="tx1"/>
                        </a:solidFill>
                      </a:endParaRPr>
                    </a:p>
                  </a:txBody>
                  <a:tcPr/>
                </a:tc>
                <a:tc hMerge="1">
                  <a:txBody>
                    <a:bodyPr/>
                    <a:lstStyle/>
                    <a:p>
                      <a:endParaRPr lang="zh-CN" altLang="en-US" dirty="0">
                        <a:solidFill>
                          <a:schemeClr val="tx1"/>
                        </a:solidFill>
                      </a:endParaRPr>
                    </a:p>
                  </a:txBody>
                  <a:tcPr/>
                </a:tc>
                <a:tc hMerge="1">
                  <a:txBody>
                    <a:bodyPr/>
                    <a:lstStyle/>
                    <a:p>
                      <a:endParaRPr lang="zh-CN" altLang="en-US" dirty="0">
                        <a:solidFill>
                          <a:schemeClr val="tx1"/>
                        </a:solidFill>
                      </a:endParaRPr>
                    </a:p>
                  </a:txBody>
                  <a:tcPr/>
                </a:tc>
                <a:tc>
                  <a:txBody>
                    <a:bodyPr/>
                    <a:lstStyle/>
                    <a:p>
                      <a:pPr algn="ctr"/>
                      <a:endParaRPr lang="zh-CN" altLang="en-US" dirty="0">
                        <a:solidFill>
                          <a:schemeClr val="tx1"/>
                        </a:solidFill>
                      </a:endParaRPr>
                    </a:p>
                  </a:txBody>
                  <a:tcPr/>
                </a:tc>
                <a:tc>
                  <a:txBody>
                    <a:bodyPr/>
                    <a:lstStyle/>
                    <a:p>
                      <a:pPr algn="ctr"/>
                      <a:endParaRPr lang="zh-CN" altLang="en-US" dirty="0">
                        <a:solidFill>
                          <a:schemeClr val="tx1"/>
                        </a:solidFill>
                      </a:endParaRPr>
                    </a:p>
                  </a:txBody>
                  <a:tcPr/>
                </a:tc>
              </a:tr>
              <a:tr h="431045">
                <a:tc>
                  <a:txBody>
                    <a:bodyPr/>
                    <a:lstStyle/>
                    <a:p>
                      <a:r>
                        <a:rPr lang="zh-CN" altLang="en-US" dirty="0" smtClean="0">
                          <a:solidFill>
                            <a:schemeClr val="tx1"/>
                          </a:solidFill>
                        </a:rPr>
                        <a:t>通道数</a:t>
                      </a:r>
                      <a:endParaRPr lang="zh-CN" altLang="en-US" dirty="0">
                        <a:solidFill>
                          <a:schemeClr val="tx1"/>
                        </a:solidFill>
                      </a:endParaRPr>
                    </a:p>
                  </a:txBody>
                  <a:tcPr/>
                </a:tc>
                <a:tc>
                  <a:txBody>
                    <a:bodyPr/>
                    <a:lstStyle/>
                    <a:p>
                      <a:r>
                        <a:rPr lang="en-US" altLang="zh-CN" dirty="0" smtClean="0">
                          <a:solidFill>
                            <a:schemeClr val="tx1"/>
                          </a:solidFill>
                        </a:rPr>
                        <a:t>ASIC</a:t>
                      </a:r>
                      <a:r>
                        <a:rPr lang="zh-CN" altLang="en-US" dirty="0" smtClean="0">
                          <a:solidFill>
                            <a:schemeClr val="tx1"/>
                          </a:solidFill>
                        </a:rPr>
                        <a:t>数量</a:t>
                      </a:r>
                      <a:endParaRPr lang="zh-CN" alt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rPr>
                        <a:t>前端电子学板</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rPr>
                        <a:t>工艺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rPr>
                        <a:t>电子学厚度</a:t>
                      </a:r>
                    </a:p>
                  </a:txBody>
                  <a:tcPr/>
                </a:tc>
              </a:tr>
              <a:tr h="346007">
                <a:tc>
                  <a:txBody>
                    <a:bodyPr/>
                    <a:lstStyle/>
                    <a:p>
                      <a:r>
                        <a:rPr lang="en-US" altLang="zh-CN" dirty="0" smtClean="0"/>
                        <a:t>9216</a:t>
                      </a:r>
                      <a:endParaRPr lang="zh-CN" altLang="en-US" dirty="0"/>
                    </a:p>
                  </a:txBody>
                  <a:tcPr/>
                </a:tc>
                <a:tc>
                  <a:txBody>
                    <a:bodyPr/>
                    <a:lstStyle/>
                    <a:p>
                      <a:r>
                        <a:rPr lang="en-US" altLang="zh-CN" dirty="0" smtClean="0"/>
                        <a:t>144</a:t>
                      </a:r>
                      <a:endParaRPr lang="zh-CN" altLang="en-US" dirty="0"/>
                    </a:p>
                  </a:txBody>
                  <a:tcPr/>
                </a:tc>
                <a:tc>
                  <a:txBody>
                    <a:bodyPr/>
                    <a:lstStyle/>
                    <a:p>
                      <a:r>
                        <a:rPr lang="en-US" altLang="zh-CN" dirty="0" smtClean="0"/>
                        <a:t>4</a:t>
                      </a:r>
                      <a:endParaRPr lang="zh-CN" altLang="en-US" dirty="0"/>
                    </a:p>
                  </a:txBody>
                  <a:tcPr/>
                </a:tc>
                <a:tc>
                  <a:txBody>
                    <a:bodyPr/>
                    <a:lstStyle/>
                    <a:p>
                      <a:r>
                        <a:rPr lang="zh-CN" altLang="en-US" dirty="0" smtClean="0"/>
                        <a:t>盲埋孔工艺</a:t>
                      </a:r>
                      <a:endParaRPr lang="zh-CN" altLang="en-US" dirty="0"/>
                    </a:p>
                  </a:txBody>
                  <a:tcPr/>
                </a:tc>
                <a:tc>
                  <a:txBody>
                    <a:bodyPr/>
                    <a:lstStyle/>
                    <a:p>
                      <a:r>
                        <a:rPr lang="en-US" altLang="zh-CN" dirty="0" smtClean="0">
                          <a:solidFill>
                            <a:srgbClr val="FF0000"/>
                          </a:solidFill>
                        </a:rPr>
                        <a:t>2.6mm</a:t>
                      </a:r>
                      <a:endParaRPr lang="zh-CN" altLang="en-US" dirty="0">
                        <a:solidFill>
                          <a:srgbClr val="FF0000"/>
                        </a:solidFill>
                      </a:endParaRPr>
                    </a:p>
                  </a:txBody>
                  <a:tcPr/>
                </a:tc>
              </a:tr>
              <a:tr h="491605">
                <a:tc>
                  <a:txBody>
                    <a:bodyPr/>
                    <a:lstStyle/>
                    <a:p>
                      <a:r>
                        <a:rPr lang="en-US" altLang="zh-CN" dirty="0" smtClean="0"/>
                        <a:t>9216</a:t>
                      </a:r>
                      <a:endParaRPr lang="zh-CN" altLang="en-US" dirty="0"/>
                    </a:p>
                  </a:txBody>
                  <a:tcPr/>
                </a:tc>
                <a:tc>
                  <a:txBody>
                    <a:bodyPr/>
                    <a:lstStyle/>
                    <a:p>
                      <a:r>
                        <a:rPr lang="en-US" altLang="zh-CN" dirty="0" smtClean="0"/>
                        <a:t>144</a:t>
                      </a:r>
                      <a:endParaRPr lang="zh-CN" altLang="en-US" dirty="0"/>
                    </a:p>
                  </a:txBody>
                  <a:tcPr/>
                </a:tc>
                <a:tc>
                  <a:txBody>
                    <a:bodyPr/>
                    <a:lstStyle/>
                    <a:p>
                      <a:r>
                        <a:rPr lang="en-US" altLang="zh-CN" dirty="0" smtClean="0"/>
                        <a:t>4</a:t>
                      </a:r>
                      <a:endParaRPr lang="zh-CN" altLang="en-US" dirty="0"/>
                    </a:p>
                  </a:txBody>
                  <a:tcPr/>
                </a:tc>
                <a:tc>
                  <a:txBody>
                    <a:bodyPr/>
                    <a:lstStyle/>
                    <a:p>
                      <a:r>
                        <a:rPr lang="zh-CN" altLang="en-US" dirty="0" smtClean="0"/>
                        <a:t>器件埋入式工艺</a:t>
                      </a:r>
                      <a:endParaRPr lang="zh-CN" altLang="en-US" dirty="0"/>
                    </a:p>
                  </a:txBody>
                  <a:tcPr/>
                </a:tc>
                <a:tc>
                  <a:txBody>
                    <a:bodyPr/>
                    <a:lstStyle/>
                    <a:p>
                      <a:r>
                        <a:rPr lang="en-US" altLang="zh-CN" dirty="0" smtClean="0"/>
                        <a:t>&lt;</a:t>
                      </a:r>
                      <a:r>
                        <a:rPr lang="en-US" altLang="zh-CN" baseline="0" dirty="0" smtClean="0"/>
                        <a:t> 2mm</a:t>
                      </a:r>
                      <a:endParaRPr lang="zh-CN" altLang="en-US" dirty="0"/>
                    </a:p>
                  </a:txBody>
                  <a:tcPr/>
                </a:tc>
              </a:tr>
            </a:tbl>
          </a:graphicData>
        </a:graphic>
      </p:graphicFrame>
      <p:pic>
        <p:nvPicPr>
          <p:cNvPr id="15" name="图片 14"/>
          <p:cNvPicPr>
            <a:picLocks noChangeAspect="1"/>
          </p:cNvPicPr>
          <p:nvPr/>
        </p:nvPicPr>
        <p:blipFill>
          <a:blip r:embed="rId4"/>
          <a:stretch>
            <a:fillRect/>
          </a:stretch>
        </p:blipFill>
        <p:spPr>
          <a:xfrm>
            <a:off x="975745" y="1422369"/>
            <a:ext cx="1790269" cy="1788184"/>
          </a:xfrm>
          <a:prstGeom prst="rect">
            <a:avLst/>
          </a:prstGeom>
        </p:spPr>
      </p:pic>
      <p:sp>
        <p:nvSpPr>
          <p:cNvPr id="16" name="矩形 15"/>
          <p:cNvSpPr/>
          <p:nvPr/>
        </p:nvSpPr>
        <p:spPr>
          <a:xfrm>
            <a:off x="1594251" y="2131795"/>
            <a:ext cx="616841"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ASU</a:t>
            </a:r>
          </a:p>
        </p:txBody>
      </p:sp>
      <p:sp>
        <p:nvSpPr>
          <p:cNvPr id="17" name="左箭头 16"/>
          <p:cNvSpPr/>
          <p:nvPr/>
        </p:nvSpPr>
        <p:spPr bwMode="auto">
          <a:xfrm rot="10800000">
            <a:off x="3754911" y="2167703"/>
            <a:ext cx="533042" cy="364470"/>
          </a:xfrm>
          <a:prstGeom prst="leftArrow">
            <a:avLst>
              <a:gd name="adj1" fmla="val 43711"/>
              <a:gd name="adj2" fmla="val 50000"/>
            </a:avLst>
          </a:prstGeom>
          <a:solidFill>
            <a:schemeClr val="tx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9" name="矩形 8"/>
          <p:cNvSpPr/>
          <p:nvPr/>
        </p:nvSpPr>
        <p:spPr>
          <a:xfrm>
            <a:off x="1115552" y="3265055"/>
            <a:ext cx="1852844"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50cm x 50cm</a:t>
            </a:r>
          </a:p>
        </p:txBody>
      </p:sp>
    </p:spTree>
    <p:extLst>
      <p:ext uri="{BB962C8B-B14F-4D97-AF65-F5344CB8AC3E}">
        <p14:creationId xmlns:p14="http://schemas.microsoft.com/office/powerpoint/2010/main" val="937943403"/>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数据获取系统架构</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3" name="图片 2"/>
          <p:cNvPicPr>
            <a:picLocks noChangeAspect="1"/>
          </p:cNvPicPr>
          <p:nvPr/>
        </p:nvPicPr>
        <p:blipFill>
          <a:blip r:embed="rId3"/>
          <a:stretch>
            <a:fillRect/>
          </a:stretch>
        </p:blipFill>
        <p:spPr>
          <a:xfrm>
            <a:off x="791510" y="1268720"/>
            <a:ext cx="7634908" cy="3240420"/>
          </a:xfrm>
          <a:prstGeom prst="rect">
            <a:avLst/>
          </a:prstGeom>
        </p:spPr>
      </p:pic>
      <p:pic>
        <p:nvPicPr>
          <p:cNvPr id="11" name="图片 8" descr="C:\Users\204-2\AppData\Roaming\Tencent\Users\1113160724\QQ\WinTemp\RichOle\6@%}QZ67@(QXFPM@RZ9NE}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5762" y="4848621"/>
            <a:ext cx="3216275" cy="160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9" descr="C:\Users\204-2\AppData\Roaming\Tencent\Users\1113160724\QQ\WinTemp\RichOle\{CM89A9}3W[IL{IVV2YK8C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2037" y="4725953"/>
            <a:ext cx="2963337" cy="16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467468" y="5350999"/>
            <a:ext cx="2133509"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SRS</a:t>
            </a:r>
            <a:r>
              <a:rPr lang="zh-CN" altLang="en-US" dirty="0" smtClean="0">
                <a:latin typeface="黑体" panose="02010609060101010101" pitchFamily="49" charset="-122"/>
                <a:ea typeface="黑体" panose="02010609060101010101" pitchFamily="49" charset="-122"/>
              </a:rPr>
              <a:t>可扩展读出系统</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3707888" y="2117366"/>
            <a:ext cx="694751"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DTCC</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15902" y="3956868"/>
            <a:ext cx="694751" cy="369332"/>
          </a:xfrm>
          <a:prstGeom prst="rect">
            <a:avLst/>
          </a:prstGeom>
        </p:spPr>
        <p:txBody>
          <a:bodyPr wrap="square">
            <a:spAutoFit/>
          </a:bodyPr>
          <a:lstStyle/>
          <a:p>
            <a:r>
              <a:rPr lang="en-US" altLang="zh-CN" dirty="0" err="1" smtClean="0">
                <a:solidFill>
                  <a:srgbClr val="FF0000"/>
                </a:solidFill>
                <a:latin typeface="黑体" panose="02010609060101010101" pitchFamily="49" charset="-122"/>
                <a:ea typeface="黑体" panose="02010609060101010101" pitchFamily="49" charset="-122"/>
              </a:rPr>
              <a:t>GbE</a:t>
            </a:r>
            <a:endParaRPr lang="zh-CN" altLang="en-US"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45880840"/>
      </p:ext>
    </p:extLst>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anose="02010609060101010101" pitchFamily="49" charset="-122"/>
                <a:ea typeface="黑体" panose="02010609060101010101" pitchFamily="49" charset="-122"/>
              </a:rPr>
              <a:t>DIF</a:t>
            </a:r>
            <a:r>
              <a:rPr lang="zh-CN" altLang="en-US" dirty="0" smtClean="0">
                <a:latin typeface="黑体" panose="02010609060101010101" pitchFamily="49" charset="-122"/>
                <a:ea typeface="黑体" panose="02010609060101010101" pitchFamily="49" charset="-122"/>
              </a:rPr>
              <a:t>板和探测器架构</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graphicFrame>
        <p:nvGraphicFramePr>
          <p:cNvPr id="6" name="对象 5"/>
          <p:cNvGraphicFramePr>
            <a:graphicFrameLocks noChangeAspect="1"/>
          </p:cNvGraphicFramePr>
          <p:nvPr>
            <p:extLst/>
          </p:nvPr>
        </p:nvGraphicFramePr>
        <p:xfrm>
          <a:off x="3707888" y="1916804"/>
          <a:ext cx="5314885" cy="3311845"/>
        </p:xfrm>
        <a:graphic>
          <a:graphicData uri="http://schemas.openxmlformats.org/presentationml/2006/ole">
            <mc:AlternateContent xmlns:mc="http://schemas.openxmlformats.org/markup-compatibility/2006">
              <mc:Choice xmlns:v="urn:schemas-microsoft-com:vml" Requires="v">
                <p:oleObj spid="_x0000_s1039" name="Visio" r:id="rId3" imgW="9113461" imgH="5692062" progId="Visio.Drawing.15">
                  <p:embed/>
                </p:oleObj>
              </mc:Choice>
              <mc:Fallback>
                <p:oleObj name="Visio" r:id="rId3" imgW="9113461" imgH="5692062"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888" y="1916804"/>
                        <a:ext cx="5314885" cy="3311845"/>
                      </a:xfrm>
                      <a:prstGeom prst="rect">
                        <a:avLst/>
                      </a:prstGeom>
                      <a:noFill/>
                    </p:spPr>
                  </p:pic>
                </p:oleObj>
              </mc:Fallback>
            </mc:AlternateContent>
          </a:graphicData>
        </a:graphic>
      </p:graphicFrame>
      <p:sp>
        <p:nvSpPr>
          <p:cNvPr id="19" name="左右箭头 18"/>
          <p:cNvSpPr/>
          <p:nvPr/>
        </p:nvSpPr>
        <p:spPr bwMode="auto">
          <a:xfrm>
            <a:off x="2371477" y="2146690"/>
            <a:ext cx="1216152" cy="484632"/>
          </a:xfrm>
          <a:prstGeom prst="leftRightArrow">
            <a:avLst>
              <a:gd name="adj1" fmla="val 48034"/>
              <a:gd name="adj2" fmla="val 53931"/>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20" name="左右箭头 19"/>
          <p:cNvSpPr/>
          <p:nvPr/>
        </p:nvSpPr>
        <p:spPr bwMode="auto">
          <a:xfrm>
            <a:off x="2355983" y="2916039"/>
            <a:ext cx="1216152" cy="484632"/>
          </a:xfrm>
          <a:prstGeom prst="leftRightArrow">
            <a:avLst>
              <a:gd name="adj1" fmla="val 48034"/>
              <a:gd name="adj2" fmla="val 53931"/>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21" name="左右箭头 20"/>
          <p:cNvSpPr/>
          <p:nvPr/>
        </p:nvSpPr>
        <p:spPr bwMode="auto">
          <a:xfrm>
            <a:off x="2371477" y="3628496"/>
            <a:ext cx="1216152" cy="484632"/>
          </a:xfrm>
          <a:prstGeom prst="leftRightArrow">
            <a:avLst>
              <a:gd name="adj1" fmla="val 48034"/>
              <a:gd name="adj2" fmla="val 53931"/>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22" name="左右箭头 21"/>
          <p:cNvSpPr/>
          <p:nvPr/>
        </p:nvSpPr>
        <p:spPr bwMode="auto">
          <a:xfrm>
            <a:off x="2403381" y="4410034"/>
            <a:ext cx="1216152" cy="484632"/>
          </a:xfrm>
          <a:prstGeom prst="leftRightArrow">
            <a:avLst>
              <a:gd name="adj1" fmla="val 48034"/>
              <a:gd name="adj2" fmla="val 53931"/>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23" name="矩形 22"/>
          <p:cNvSpPr/>
          <p:nvPr/>
        </p:nvSpPr>
        <p:spPr>
          <a:xfrm>
            <a:off x="2721751" y="2195891"/>
            <a:ext cx="628507"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USB</a:t>
            </a:r>
            <a:endParaRPr lang="zh-CN" altLang="en-US" dirty="0">
              <a:latin typeface="黑体" panose="02010609060101010101" pitchFamily="49" charset="-122"/>
              <a:ea typeface="黑体" panose="02010609060101010101" pitchFamily="49" charset="-122"/>
            </a:endParaRPr>
          </a:p>
        </p:txBody>
      </p:sp>
      <p:sp>
        <p:nvSpPr>
          <p:cNvPr id="24" name="矩形 23"/>
          <p:cNvSpPr/>
          <p:nvPr/>
        </p:nvSpPr>
        <p:spPr>
          <a:xfrm>
            <a:off x="2688252" y="2950308"/>
            <a:ext cx="628507" cy="369332"/>
          </a:xfrm>
          <a:prstGeom prst="rect">
            <a:avLst/>
          </a:prstGeom>
        </p:spPr>
        <p:txBody>
          <a:bodyPr wrap="square">
            <a:spAutoFit/>
          </a:bodyPr>
          <a:lstStyle/>
          <a:p>
            <a:r>
              <a:rPr lang="en-US" altLang="zh-CN" dirty="0" err="1" smtClean="0">
                <a:latin typeface="黑体" panose="02010609060101010101" pitchFamily="49" charset="-122"/>
                <a:ea typeface="黑体" panose="02010609060101010101" pitchFamily="49" charset="-122"/>
              </a:rPr>
              <a:t>GbE</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2735762" y="3661004"/>
            <a:ext cx="628507"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SFP</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2735762" y="4457366"/>
            <a:ext cx="809126"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RJ45</a:t>
            </a:r>
            <a:endParaRPr lang="zh-CN" altLang="en-US" dirty="0">
              <a:latin typeface="黑体" panose="02010609060101010101" pitchFamily="49" charset="-122"/>
              <a:ea typeface="黑体" panose="02010609060101010101" pitchFamily="49" charset="-122"/>
            </a:endParaRPr>
          </a:p>
        </p:txBody>
      </p:sp>
      <p:sp>
        <p:nvSpPr>
          <p:cNvPr id="27" name="矩形 26"/>
          <p:cNvSpPr/>
          <p:nvPr/>
        </p:nvSpPr>
        <p:spPr>
          <a:xfrm>
            <a:off x="427101" y="2909682"/>
            <a:ext cx="1673506"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Data transfer</a:t>
            </a:r>
            <a:endParaRPr lang="zh-CN" altLang="en-US" dirty="0">
              <a:latin typeface="黑体" panose="02010609060101010101" pitchFamily="49" charset="-122"/>
              <a:ea typeface="黑体" panose="02010609060101010101" pitchFamily="49" charset="-122"/>
            </a:endParaRPr>
          </a:p>
        </p:txBody>
      </p:sp>
      <p:sp>
        <p:nvSpPr>
          <p:cNvPr id="28" name="矩形 27"/>
          <p:cNvSpPr/>
          <p:nvPr/>
        </p:nvSpPr>
        <p:spPr>
          <a:xfrm>
            <a:off x="439802" y="2179872"/>
            <a:ext cx="1491848"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Debugging</a:t>
            </a:r>
            <a:endParaRPr lang="zh-CN" altLang="en-US" dirty="0">
              <a:latin typeface="黑体" panose="02010609060101010101" pitchFamily="49" charset="-122"/>
              <a:ea typeface="黑体" panose="02010609060101010101" pitchFamily="49" charset="-122"/>
            </a:endParaRPr>
          </a:p>
        </p:txBody>
      </p:sp>
      <p:sp>
        <p:nvSpPr>
          <p:cNvPr id="29" name="矩形 28"/>
          <p:cNvSpPr/>
          <p:nvPr/>
        </p:nvSpPr>
        <p:spPr>
          <a:xfrm>
            <a:off x="467468" y="4467684"/>
            <a:ext cx="1847558"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DTCC</a:t>
            </a:r>
            <a:endParaRPr lang="zh-CN" altLang="en-US" dirty="0">
              <a:latin typeface="黑体" panose="02010609060101010101" pitchFamily="49" charset="-122"/>
              <a:ea typeface="黑体" panose="02010609060101010101" pitchFamily="49" charset="-122"/>
            </a:endParaRPr>
          </a:p>
        </p:txBody>
      </p:sp>
      <p:sp>
        <p:nvSpPr>
          <p:cNvPr id="30" name="矩形 29"/>
          <p:cNvSpPr/>
          <p:nvPr/>
        </p:nvSpPr>
        <p:spPr>
          <a:xfrm>
            <a:off x="467468" y="3677627"/>
            <a:ext cx="1992513"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For future</a:t>
            </a:r>
            <a:r>
              <a:rPr lang="en-US" altLang="zh-CN" dirty="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TTC</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70908976"/>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时钟同步</a:t>
            </a:r>
            <a:r>
              <a:rPr lang="zh-CN" altLang="en-US" dirty="0">
                <a:latin typeface="黑体" panose="02010609060101010101" pitchFamily="49" charset="-122"/>
                <a:ea typeface="黑体" panose="02010609060101010101" pitchFamily="49" charset="-122"/>
              </a:rPr>
              <a:t>方案</a:t>
            </a:r>
          </a:p>
        </p:txBody>
      </p:sp>
      <p:sp>
        <p:nvSpPr>
          <p:cNvPr id="4" name="页脚占位符 3"/>
          <p:cNvSpPr>
            <a:spLocks noGrp="1"/>
          </p:cNvSpPr>
          <p:nvPr>
            <p:ph type="ftr" sz="quarter" idx="10"/>
          </p:nvPr>
        </p:nvSpPr>
        <p:spPr/>
        <p:txBody>
          <a:bodyPr/>
          <a:lstStyle/>
          <a:p>
            <a:endParaRPr kumimoji="0" lang="zh-CN" altLang="en-US"/>
          </a:p>
        </p:txBody>
      </p:sp>
      <p:graphicFrame>
        <p:nvGraphicFramePr>
          <p:cNvPr id="6" name="对象 5"/>
          <p:cNvGraphicFramePr>
            <a:graphicFrameLocks noChangeAspect="1"/>
          </p:cNvGraphicFramePr>
          <p:nvPr>
            <p:extLst/>
          </p:nvPr>
        </p:nvGraphicFramePr>
        <p:xfrm>
          <a:off x="560424" y="1580011"/>
          <a:ext cx="5832756" cy="2036210"/>
        </p:xfrm>
        <a:graphic>
          <a:graphicData uri="http://schemas.openxmlformats.org/presentationml/2006/ole">
            <mc:AlternateContent xmlns:mc="http://schemas.openxmlformats.org/markup-compatibility/2006">
              <mc:Choice xmlns:v="urn:schemas-microsoft-com:vml" Requires="v">
                <p:oleObj spid="_x0000_s2074" name="Visio" r:id="rId3" imgW="5417983" imgH="1889986" progId="Visio.Drawing.15">
                  <p:embed/>
                </p:oleObj>
              </mc:Choice>
              <mc:Fallback>
                <p:oleObj name="Visio" r:id="rId3" imgW="5417983" imgH="1889986"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424" y="1580011"/>
                        <a:ext cx="5832756" cy="2036210"/>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nvPr>
        </p:nvGraphicFramePr>
        <p:xfrm>
          <a:off x="575482" y="4293112"/>
          <a:ext cx="7933122" cy="1836238"/>
        </p:xfrm>
        <a:graphic>
          <a:graphicData uri="http://schemas.openxmlformats.org/presentationml/2006/ole">
            <mc:AlternateContent xmlns:mc="http://schemas.openxmlformats.org/markup-compatibility/2006">
              <mc:Choice xmlns:v="urn:schemas-microsoft-com:vml" Requires="v">
                <p:oleObj spid="_x0000_s2075" name="Visio" r:id="rId5" imgW="8168877" imgH="1889986" progId="Visio.Drawing.15">
                  <p:embed/>
                </p:oleObj>
              </mc:Choice>
              <mc:Fallback>
                <p:oleObj name="Visio" r:id="rId5" imgW="8168877" imgH="1889986"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482" y="4293112"/>
                        <a:ext cx="7933122" cy="1836238"/>
                      </a:xfrm>
                      <a:prstGeom prst="rect">
                        <a:avLst/>
                      </a:prstGeom>
                      <a:noFill/>
                    </p:spPr>
                  </p:pic>
                </p:oleObj>
              </mc:Fallback>
            </mc:AlternateContent>
          </a:graphicData>
        </a:graphic>
      </p:graphicFrame>
      <p:sp>
        <p:nvSpPr>
          <p:cNvPr id="12" name="矩形 11"/>
          <p:cNvSpPr/>
          <p:nvPr/>
        </p:nvSpPr>
        <p:spPr>
          <a:xfrm>
            <a:off x="575482" y="3798686"/>
            <a:ext cx="3077419"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长距离时钟同步</a:t>
            </a:r>
            <a:r>
              <a:rPr lang="en-US" altLang="zh-CN" dirty="0" smtClean="0">
                <a:latin typeface="黑体" panose="02010609060101010101" pitchFamily="49" charset="-122"/>
                <a:ea typeface="黑体" panose="02010609060101010101" pitchFamily="49" charset="-122"/>
                <a:sym typeface="Wingdings" panose="05000000000000000000" pitchFamily="2" charset="2"/>
              </a:rPr>
              <a:t>SFP</a:t>
            </a:r>
            <a:r>
              <a:rPr lang="zh-CN" altLang="en-US" dirty="0" smtClean="0">
                <a:latin typeface="黑体" panose="02010609060101010101" pitchFamily="49" charset="-122"/>
                <a:ea typeface="黑体" panose="02010609060101010101" pitchFamily="49" charset="-122"/>
                <a:sym typeface="Wingdings" panose="05000000000000000000" pitchFamily="2" charset="2"/>
              </a:rPr>
              <a:t>接口</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550981" y="1566335"/>
            <a:ext cx="3101920"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短距离时钟同步</a:t>
            </a:r>
            <a:r>
              <a:rPr lang="en-US" altLang="zh-CN" dirty="0" smtClean="0">
                <a:latin typeface="黑体" panose="02010609060101010101" pitchFamily="49" charset="-122"/>
                <a:ea typeface="黑体" panose="02010609060101010101" pitchFamily="49" charset="-122"/>
                <a:sym typeface="Wingdings" panose="05000000000000000000" pitchFamily="2" charset="2"/>
              </a:rPr>
              <a:t>DTCC</a:t>
            </a:r>
            <a:r>
              <a:rPr lang="zh-CN" altLang="en-US" dirty="0" smtClean="0">
                <a:latin typeface="黑体" panose="02010609060101010101" pitchFamily="49" charset="-122"/>
                <a:ea typeface="黑体" panose="02010609060101010101" pitchFamily="49" charset="-122"/>
                <a:sym typeface="Wingdings" panose="05000000000000000000" pitchFamily="2" charset="2"/>
              </a:rPr>
              <a:t>接口</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2303706" y="2996944"/>
            <a:ext cx="1349195"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Low jitter</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4680014" y="5589280"/>
            <a:ext cx="1349195"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Low jitter</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676896" y="3556649"/>
            <a:ext cx="1349195"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Low skew</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6000930" y="6069778"/>
            <a:ext cx="1349195"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Low skew</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61987085"/>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读出电子学原型设计</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graphicFrame>
        <p:nvGraphicFramePr>
          <p:cNvPr id="6" name="对象 5"/>
          <p:cNvGraphicFramePr>
            <a:graphicFrameLocks noChangeAspect="1"/>
          </p:cNvGraphicFramePr>
          <p:nvPr>
            <p:extLst/>
          </p:nvPr>
        </p:nvGraphicFramePr>
        <p:xfrm>
          <a:off x="235147" y="1564978"/>
          <a:ext cx="8596909" cy="3348434"/>
        </p:xfrm>
        <a:graphic>
          <a:graphicData uri="http://schemas.openxmlformats.org/presentationml/2006/ole">
            <mc:AlternateContent xmlns:mc="http://schemas.openxmlformats.org/markup-compatibility/2006">
              <mc:Choice xmlns:v="urn:schemas-microsoft-com:vml" Requires="v">
                <p:oleObj spid="_x0000_s3086" name="Visio" r:id="rId3" imgW="14416862" imgH="5615879" progId="Visio.Drawing.15">
                  <p:embed/>
                </p:oleObj>
              </mc:Choice>
              <mc:Fallback>
                <p:oleObj name="Visio" r:id="rId3" imgW="14416862" imgH="5615879"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47" y="1564978"/>
                        <a:ext cx="8596909" cy="3348434"/>
                      </a:xfrm>
                      <a:prstGeom prst="rect">
                        <a:avLst/>
                      </a:prstGeom>
                      <a:noFill/>
                    </p:spPr>
                  </p:pic>
                </p:oleObj>
              </mc:Fallback>
            </mc:AlternateContent>
          </a:graphicData>
        </a:graphic>
      </p:graphicFrame>
      <p:sp>
        <p:nvSpPr>
          <p:cNvPr id="7" name="矩形 6"/>
          <p:cNvSpPr/>
          <p:nvPr/>
        </p:nvSpPr>
        <p:spPr>
          <a:xfrm>
            <a:off x="1007538" y="1176313"/>
            <a:ext cx="6912896" cy="348813"/>
          </a:xfrm>
          <a:prstGeom prst="rect">
            <a:avLst/>
          </a:prstGeom>
        </p:spPr>
        <p:txBody>
          <a:bodyPr wrap="square">
            <a:spAutoFit/>
          </a:bodyPr>
          <a:lstStyle/>
          <a:p>
            <a:pPr indent="304800" algn="just">
              <a:lnSpc>
                <a:spcPts val="2000"/>
              </a:lnSpc>
              <a:spcAft>
                <a:spcPts val="0"/>
              </a:spcAft>
            </a:pP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CEPCHCAL</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读出电子学原型设计的第一个阶段：原型功能</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验证</a:t>
            </a:r>
            <a:endParaRPr lang="zh-CN" altLang="zh-CN" kern="1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683496" y="4913412"/>
                <a:ext cx="7993036" cy="1338828"/>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p"/>
                </a:pPr>
                <a:r>
                  <a:rPr lang="zh-CN" altLang="zh-CN" kern="100" dirty="0">
                    <a:latin typeface="黑体" panose="02010609060101010101" pitchFamily="49" charset="-122"/>
                    <a:ea typeface="黑体" panose="02010609060101010101" pitchFamily="49" charset="-122"/>
                    <a:cs typeface="Times New Roman" panose="02020603050405020304" pitchFamily="18" charset="0"/>
                  </a:rPr>
                  <a:t>阳极读出</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板：</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GEM</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探测器的阳极读出</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，共</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900</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个</a:t>
                </a:r>
                <a14:m>
                  <m:oMath xmlns:m="http://schemas.openxmlformats.org/officeDocument/2006/math">
                    <m:sSup>
                      <m:sSupPr>
                        <m:ctrlPr>
                          <a:rPr lang="en-US" altLang="zh-CN" i="1">
                            <a:solidFill>
                              <a:schemeClr val="dk1"/>
                            </a:solidFill>
                            <a:latin typeface="Cambria Math" panose="02040503050406030204" pitchFamily="18" charset="0"/>
                          </a:rPr>
                        </m:ctrlPr>
                      </m:sSupPr>
                      <m:e>
                        <m:r>
                          <a:rPr lang="en-US" altLang="zh-CN">
                            <a:solidFill>
                              <a:schemeClr val="dk1"/>
                            </a:solidFill>
                            <a:latin typeface="Cambria Math" panose="02040503050406030204" pitchFamily="18" charset="0"/>
                          </a:rPr>
                          <m:t>1</m:t>
                        </m:r>
                        <m:r>
                          <a:rPr lang="en-US" altLang="zh-CN">
                            <a:solidFill>
                              <a:schemeClr val="dk1"/>
                            </a:solidFill>
                            <a:latin typeface="Cambria Math" panose="02040503050406030204" pitchFamily="18" charset="0"/>
                          </a:rPr>
                          <m:t>𝑐</m:t>
                        </m:r>
                        <m:r>
                          <m:rPr>
                            <m:sty m:val="p"/>
                          </m:rPr>
                          <a:rPr lang="en-US" altLang="zh-CN">
                            <a:solidFill>
                              <a:schemeClr val="dk1"/>
                            </a:solidFill>
                            <a:latin typeface="Cambria Math" panose="02040503050406030204" pitchFamily="18" charset="0"/>
                          </a:rPr>
                          <m:t>m</m:t>
                        </m:r>
                      </m:e>
                      <m:sup>
                        <m:r>
                          <a:rPr lang="en-US" altLang="zh-CN">
                            <a:solidFill>
                              <a:schemeClr val="dk1"/>
                            </a:solidFill>
                            <a:latin typeface="Cambria Math" panose="02040503050406030204" pitchFamily="18" charset="0"/>
                          </a:rPr>
                          <m:t>2</m:t>
                        </m:r>
                      </m:sup>
                    </m:sSup>
                  </m:oMath>
                </a14:m>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pad</a:t>
                </a:r>
              </a:p>
              <a:p>
                <a:pPr marL="285750" lvl="0" indent="-285750" algn="just">
                  <a:lnSpc>
                    <a:spcPct val="150000"/>
                  </a:lnSpc>
                  <a:spcAft>
                    <a:spcPts val="0"/>
                  </a:spcAft>
                  <a:buFont typeface="Wingdings" panose="05000000000000000000" pitchFamily="2" charset="2"/>
                  <a:buChar char="p"/>
                </a:pP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MICROROC</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测试板：</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PCB</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上集成</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4</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片</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MICROROC</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，用菊花链的形式连接。</a:t>
                </a:r>
              </a:p>
              <a:p>
                <a:pPr marL="285750" lvl="0" indent="-285750" algn="just">
                  <a:lnSpc>
                    <a:spcPct val="150000"/>
                  </a:lnSpc>
                  <a:spcAft>
                    <a:spcPts val="0"/>
                  </a:spcAft>
                  <a:buFont typeface="Wingdings" panose="05000000000000000000" pitchFamily="2" charset="2"/>
                  <a:buChar char="p"/>
                </a:pP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DIF</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板：完成</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MICROROC</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数据采集、配置、自动化测试。</a:t>
                </a:r>
                <a:endParaRPr lang="zh-CN" altLang="zh-CN" kern="1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683496" y="4913412"/>
                <a:ext cx="7993036" cy="1338828"/>
              </a:xfrm>
              <a:prstGeom prst="rect">
                <a:avLst/>
              </a:prstGeom>
              <a:blipFill rotWithShape="0">
                <a:blip r:embed="rId6"/>
                <a:stretch>
                  <a:fillRect l="-458" b="-1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2927793"/>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阳极读出板</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rot="10800000">
            <a:off x="143426" y="1160706"/>
            <a:ext cx="2611120" cy="1958340"/>
          </a:xfrm>
          <a:prstGeom prst="rect">
            <a:avLst/>
          </a:prstGeom>
        </p:spPr>
      </p:pic>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rot="10800000">
            <a:off x="2754546" y="1160706"/>
            <a:ext cx="2611120" cy="1958340"/>
          </a:xfrm>
          <a:prstGeom prst="rect">
            <a:avLst/>
          </a:prstGeom>
        </p:spPr>
      </p:pic>
      <p:pic>
        <p:nvPicPr>
          <p:cNvPr id="7" name="图片 6"/>
          <p:cNvPicPr/>
          <p:nvPr/>
        </p:nvPicPr>
        <p:blipFill>
          <a:blip r:embed="rId5"/>
          <a:stretch>
            <a:fillRect/>
          </a:stretch>
        </p:blipFill>
        <p:spPr>
          <a:xfrm>
            <a:off x="422507" y="3282309"/>
            <a:ext cx="2052955" cy="1595755"/>
          </a:xfrm>
          <a:prstGeom prst="rect">
            <a:avLst/>
          </a:prstGeom>
        </p:spPr>
      </p:pic>
      <p:graphicFrame>
        <p:nvGraphicFramePr>
          <p:cNvPr id="9" name="对象 8"/>
          <p:cNvGraphicFramePr>
            <a:graphicFrameLocks noChangeAspect="1"/>
          </p:cNvGraphicFramePr>
          <p:nvPr>
            <p:extLst/>
          </p:nvPr>
        </p:nvGraphicFramePr>
        <p:xfrm>
          <a:off x="2803678" y="3320083"/>
          <a:ext cx="2752725" cy="1609725"/>
        </p:xfrm>
        <a:graphic>
          <a:graphicData uri="http://schemas.openxmlformats.org/presentationml/2006/ole">
            <mc:AlternateContent xmlns:mc="http://schemas.openxmlformats.org/markup-compatibility/2006">
              <mc:Choice xmlns:v="urn:schemas-microsoft-com:vml" Requires="v">
                <p:oleObj spid="_x0000_s4111" name="Visio" r:id="rId6" imgW="2667089" imgH="1554689" progId="Visio.Drawing.15">
                  <p:embed/>
                </p:oleObj>
              </mc:Choice>
              <mc:Fallback>
                <p:oleObj name="Visio" r:id="rId6" imgW="2667089" imgH="1554689"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678" y="3320083"/>
                        <a:ext cx="2752725" cy="160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图片 9"/>
          <p:cNvPicPr/>
          <p:nvPr/>
        </p:nvPicPr>
        <p:blipFill>
          <a:blip r:embed="rId8"/>
          <a:stretch>
            <a:fillRect/>
          </a:stretch>
        </p:blipFill>
        <p:spPr>
          <a:xfrm rot="16200000">
            <a:off x="6475863" y="549529"/>
            <a:ext cx="1390650" cy="2606040"/>
          </a:xfrm>
          <a:prstGeom prst="rect">
            <a:avLst/>
          </a:prstGeom>
        </p:spPr>
      </p:pic>
      <p:sp>
        <p:nvSpPr>
          <p:cNvPr id="11" name="矩形 10"/>
          <p:cNvSpPr/>
          <p:nvPr/>
        </p:nvSpPr>
        <p:spPr>
          <a:xfrm>
            <a:off x="5817314" y="2548824"/>
            <a:ext cx="2928374" cy="584775"/>
          </a:xfrm>
          <a:prstGeom prst="rect">
            <a:avLst/>
          </a:prstGeom>
        </p:spPr>
        <p:txBody>
          <a:bodyPr wrap="square">
            <a:spAutoFit/>
          </a:bodyPr>
          <a:lstStyle/>
          <a:p>
            <a:r>
              <a:rPr lang="en-US" altLang="zh-CN" sz="1600" kern="100" dirty="0">
                <a:latin typeface="黑体" panose="02010609060101010101" pitchFamily="49" charset="-122"/>
                <a:ea typeface="黑体" panose="02010609060101010101" pitchFamily="49" charset="-122"/>
                <a:cs typeface="Times New Roman" panose="02020603050405020304" pitchFamily="18" charset="0"/>
              </a:rPr>
              <a:t>Hirose Electric</a:t>
            </a:r>
            <a:r>
              <a:rPr lang="zh-CN" altLang="zh-CN" sz="1600" kern="100" dirty="0">
                <a:latin typeface="黑体" panose="02010609060101010101" pitchFamily="49" charset="-122"/>
                <a:ea typeface="黑体" panose="02010609060101010101" pitchFamily="49" charset="-122"/>
                <a:cs typeface="Times New Roman" panose="02020603050405020304" pitchFamily="18" charset="0"/>
              </a:rPr>
              <a:t>公司生产的</a:t>
            </a:r>
            <a:r>
              <a:rPr lang="en-US" altLang="zh-CN" sz="1600" kern="100" dirty="0" smtClean="0">
                <a:latin typeface="黑体" panose="02010609060101010101" pitchFamily="49" charset="-122"/>
                <a:ea typeface="黑体" panose="02010609060101010101" pitchFamily="49" charset="-122"/>
                <a:cs typeface="Times New Roman" panose="02020603050405020304" pitchFamily="18" charset="0"/>
              </a:rPr>
              <a:t>FX10B-80PS8-SV</a:t>
            </a:r>
            <a:endParaRPr lang="zh-CN" altLang="en-US" sz="1600" dirty="0">
              <a:latin typeface="黑体" panose="02010609060101010101" pitchFamily="49" charset="-122"/>
              <a:ea typeface="黑体" panose="02010609060101010101" pitchFamily="49" charset="-122"/>
            </a:endParaRPr>
          </a:p>
        </p:txBody>
      </p:sp>
      <p:cxnSp>
        <p:nvCxnSpPr>
          <p:cNvPr id="14" name="直接箭头连接符 13"/>
          <p:cNvCxnSpPr/>
          <p:nvPr/>
        </p:nvCxnSpPr>
        <p:spPr bwMode="auto">
          <a:xfrm>
            <a:off x="4987617" y="1852548"/>
            <a:ext cx="1204593" cy="84707"/>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16" name="矩形 15"/>
          <p:cNvSpPr/>
          <p:nvPr/>
        </p:nvSpPr>
        <p:spPr>
          <a:xfrm>
            <a:off x="143425" y="5068745"/>
            <a:ext cx="2916379" cy="923330"/>
          </a:xfrm>
          <a:prstGeom prst="rect">
            <a:avLst/>
          </a:prstGeom>
        </p:spPr>
        <p:txBody>
          <a:bodyPr wrap="square">
            <a:spAutoFit/>
          </a:bodyPr>
          <a:lstStyle/>
          <a:p>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Pad</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间隙为</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0.4mm</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带电粒子</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从这个间隙穿过，相邻</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pad</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上也会产生感应电荷。</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3009098" y="5136713"/>
            <a:ext cx="2896516" cy="369332"/>
          </a:xfrm>
          <a:prstGeom prst="rect">
            <a:avLst/>
          </a:prstGeom>
        </p:spPr>
        <p:txBody>
          <a:bodyPr wrap="square">
            <a:spAutoFit/>
          </a:bodyPr>
          <a:lstStyle/>
          <a:p>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4</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层</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地平面</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，减小串扰</a:t>
            </a:r>
            <a:endParaRPr lang="en-US" altLang="zh-CN" kern="100" dirty="0" smtClean="0">
              <a:latin typeface="黑体" panose="02010609060101010101" pitchFamily="49" charset="-122"/>
              <a:ea typeface="黑体" panose="02010609060101010101" pitchFamily="49" charset="-122"/>
              <a:cs typeface="Times New Roman" panose="02020603050405020304" pitchFamily="18" charset="0"/>
            </a:endParaRPr>
          </a:p>
        </p:txBody>
      </p:sp>
      <p:sp>
        <p:nvSpPr>
          <p:cNvPr id="18" name="矩形 17"/>
          <p:cNvSpPr/>
          <p:nvPr/>
        </p:nvSpPr>
        <p:spPr>
          <a:xfrm>
            <a:off x="5879004" y="3767649"/>
            <a:ext cx="2896516" cy="2339102"/>
          </a:xfrm>
          <a:prstGeom prst="rect">
            <a:avLst/>
          </a:prstGeom>
        </p:spPr>
        <p:txBody>
          <a:bodyPr wrap="square">
            <a:spAutoFit/>
          </a:bodyPr>
          <a:lstStyle/>
          <a:p>
            <a:r>
              <a:rPr lang="zh-CN" altLang="en-US" sz="2000" dirty="0" smtClean="0">
                <a:latin typeface="黑体" panose="02010609060101010101" pitchFamily="49" charset="-122"/>
                <a:ea typeface="黑体" panose="02010609060101010101" pitchFamily="49" charset="-122"/>
              </a:rPr>
              <a:t>阳极读出板参数</a:t>
            </a:r>
            <a:endParaRPr lang="en-US" altLang="zh-CN" sz="20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厚度</a:t>
            </a:r>
            <a:r>
              <a:rPr lang="en-US" altLang="zh-CN" dirty="0" smtClean="0">
                <a:latin typeface="黑体" panose="02010609060101010101" pitchFamily="49" charset="-122"/>
                <a:ea typeface="黑体" panose="02010609060101010101" pitchFamily="49" charset="-122"/>
              </a:rPr>
              <a:t>2mm</a:t>
            </a: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尺寸</a:t>
            </a:r>
            <a:r>
              <a:rPr lang="en-US" altLang="zh-CN" dirty="0" smtClean="0">
                <a:latin typeface="黑体" panose="02010609060101010101" pitchFamily="49" charset="-122"/>
                <a:ea typeface="黑体" panose="02010609060101010101" pitchFamily="49" charset="-122"/>
              </a:rPr>
              <a:t>37.4cm</a:t>
            </a:r>
            <a:r>
              <a:rPr lang="en-US" altLang="zh-CN" dirty="0" smtClean="0">
                <a:latin typeface="黑体" panose="02010609060101010101" pitchFamily="49" charset="-122"/>
                <a:ea typeface="黑体" panose="02010609060101010101" pitchFamily="49" charset="-122"/>
                <a:cs typeface="Times New Roman" panose="02020603050405020304" pitchFamily="18" charset="0"/>
              </a:rPr>
              <a:t>×37.4cm</a:t>
            </a:r>
          </a:p>
          <a:p>
            <a:pPr marL="285750" indent="-285750">
              <a:buFont typeface="Wingdings" panose="05000000000000000000" pitchFamily="2" charset="2"/>
              <a:buChar char="p"/>
            </a:pPr>
            <a:r>
              <a:rPr lang="en-US" altLang="zh-CN" dirty="0" smtClean="0">
                <a:latin typeface="黑体" panose="02010609060101010101" pitchFamily="49" charset="-122"/>
                <a:ea typeface="黑体" panose="02010609060101010101" pitchFamily="49" charset="-122"/>
              </a:rPr>
              <a:t>900</a:t>
            </a:r>
            <a:r>
              <a:rPr lang="zh-CN" altLang="en-US" dirty="0" smtClean="0">
                <a:latin typeface="黑体" panose="02010609060101010101" pitchFamily="49" charset="-122"/>
                <a:ea typeface="黑体" panose="02010609060101010101" pitchFamily="49" charset="-122"/>
              </a:rPr>
              <a:t>个</a:t>
            </a:r>
            <a:r>
              <a:rPr lang="en-US" altLang="zh-CN" dirty="0" smtClean="0">
                <a:latin typeface="黑体" panose="02010609060101010101" pitchFamily="49" charset="-122"/>
                <a:ea typeface="黑体" panose="02010609060101010101" pitchFamily="49" charset="-122"/>
              </a:rPr>
              <a:t>pad</a:t>
            </a: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灵敏区</a:t>
            </a:r>
            <a:r>
              <a:rPr lang="en-US" altLang="zh-CN" dirty="0" smtClean="0">
                <a:latin typeface="黑体" panose="02010609060101010101" pitchFamily="49" charset="-122"/>
                <a:ea typeface="黑体" panose="02010609060101010101" pitchFamily="49" charset="-122"/>
              </a:rPr>
              <a:t>30cm</a:t>
            </a:r>
            <a:r>
              <a:rPr lang="en-US" altLang="zh-CN" dirty="0" smtClean="0">
                <a:latin typeface="黑体" panose="02010609060101010101" pitchFamily="49" charset="-122"/>
                <a:ea typeface="黑体" panose="02010609060101010101" pitchFamily="49" charset="-122"/>
                <a:cs typeface="Times New Roman" panose="02020603050405020304" pitchFamily="18" charset="0"/>
              </a:rPr>
              <a:t>×30cm</a:t>
            </a:r>
            <a:endParaRPr lang="en-US" altLang="zh-CN"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层通孔工艺，除了机械安装孔外其他孔均采用树脂塞孔电镀填平</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97401688"/>
      </p:ext>
    </p:extLst>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主题2">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3" id="{F1C08577-F8A6-4B64-861A-E5C4987426C1}" vid="{005C737D-ADC6-47B1-AF7F-B1A9D6EAA2A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PPT模板</Template>
  <TotalTime>98</TotalTime>
  <Words>1491</Words>
  <Application>Microsoft Office PowerPoint</Application>
  <PresentationFormat>全屏显示(4:3)</PresentationFormat>
  <Paragraphs>279</Paragraphs>
  <Slides>24</Slides>
  <Notes>11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6" baseType="lpstr">
      <vt:lpstr>Aharoni</vt:lpstr>
      <vt:lpstr>Estrangelo Edessa</vt:lpstr>
      <vt:lpstr>黑体</vt:lpstr>
      <vt:lpstr>宋体</vt:lpstr>
      <vt:lpstr>Arial</vt:lpstr>
      <vt:lpstr>Arial Black</vt:lpstr>
      <vt:lpstr>Calibri</vt:lpstr>
      <vt:lpstr>Cambria Math</vt:lpstr>
      <vt:lpstr>Times New Roman</vt:lpstr>
      <vt:lpstr>Wingdings</vt:lpstr>
      <vt:lpstr>主题2</vt:lpstr>
      <vt:lpstr>Visio</vt:lpstr>
      <vt:lpstr>读出电子学需求</vt:lpstr>
      <vt:lpstr>前端芯片选型</vt:lpstr>
      <vt:lpstr>MICROROC介绍</vt:lpstr>
      <vt:lpstr>探测平面和读出电子学</vt:lpstr>
      <vt:lpstr>数据获取系统架构</vt:lpstr>
      <vt:lpstr>DIF板和探测器架构</vt:lpstr>
      <vt:lpstr>时钟同步方案</vt:lpstr>
      <vt:lpstr>读出电子学原型设计</vt:lpstr>
      <vt:lpstr>阳极读出板</vt:lpstr>
      <vt:lpstr>原型MICROROC测试板</vt:lpstr>
      <vt:lpstr>原型DIF原理框图</vt:lpstr>
      <vt:lpstr>原型DIF板</vt:lpstr>
      <vt:lpstr>上位机软件</vt:lpstr>
      <vt:lpstr>信号源测试平台</vt:lpstr>
      <vt:lpstr>功能测试——阈值DAC扫描</vt:lpstr>
      <vt:lpstr>功能测试——4-bit DAC基线修正</vt:lpstr>
      <vt:lpstr>S曲线测试</vt:lpstr>
      <vt:lpstr>信号源测试——基线测试</vt:lpstr>
      <vt:lpstr>信号源测试——可分辨最小阈值</vt:lpstr>
      <vt:lpstr>信号源测试——噪声测试</vt:lpstr>
      <vt:lpstr>信号源测试——阈值刻度</vt:lpstr>
      <vt:lpstr>片外ADC测试</vt:lpstr>
      <vt:lpstr>探测器联调平台</vt:lpstr>
      <vt:lpstr>探测器联调——基线噪声测试</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CEPC数字强子量能器预研</dc:title>
  <dc:creator>王宇</dc:creator>
  <cp:lastModifiedBy>王宇</cp:lastModifiedBy>
  <cp:revision>12</cp:revision>
  <cp:lastPrinted>2013-05-02T05:26:25Z</cp:lastPrinted>
  <dcterms:created xsi:type="dcterms:W3CDTF">2017-07-12T00:59:21Z</dcterms:created>
  <dcterms:modified xsi:type="dcterms:W3CDTF">2017-07-12T02:41:08Z</dcterms:modified>
</cp:coreProperties>
</file>